
<file path=[Content_Types].xml><?xml version="1.0" encoding="utf-8"?>
<Types xmlns="http://schemas.openxmlformats.org/package/2006/content-types">
  <Default Extension="jfif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9" r:id="rId4"/>
    <p:sldId id="265" r:id="rId5"/>
    <p:sldId id="270" r:id="rId6"/>
    <p:sldId id="267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63" d="100"/>
          <a:sy n="63" d="100"/>
        </p:scale>
        <p:origin x="78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fif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4400FF-D402-1C44-B7ED-138E148611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6C6102-7F7C-CA40-8362-9E45950CE4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CBCB3B-1CF9-3C47-A82F-EA937AB29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495EB0-4E3E-6145-8C7F-C019F8615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6E41E3-F8A7-DB48-BB4C-B180E92B4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44078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44CDB4-7530-EE4F-AAA0-EDA3F0D25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895DBF-23B8-1B42-9A4F-CA06C5FC1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A2A691-6159-F345-ADE3-9BF6884B0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4F7A4-8A5F-994F-83B5-CEE0B963B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61F044-AF4E-674E-B315-93AEAEE8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73908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A9DBD79-EF6F-4C46-9E32-EF97E6F0E8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6D4FC7-E59E-C042-99C6-AD96BAB329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44339E-EEB3-B14C-A8FF-E23E3A545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327CC-D5A6-054B-ADCF-8E789C0D0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0C9E70-C817-EE45-8603-32DD281CD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99439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EC85B9-AD4F-C641-9815-B823679EC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D76B06-0C1F-E843-97DA-B950072B7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87E185-F8DA-1A46-8A79-4B9257475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65BD53-0F6A-1A4F-B076-144DCAB2F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844C36-A05D-F748-A8E4-8EA64D1AA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1306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F09CB0-1007-8344-9A6F-5277DE6D8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95F0E1-42B9-9341-842E-D1658E2C3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8AAA27-8DF4-C84D-8177-430AAA1CF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783F85-EDB8-F941-BDFD-1E6E2082B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E2DA02-62AC-FA4C-A273-40B8CD72C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0258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A8B8CE-B3AB-7148-A26A-F212C5671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F9B532-2C8F-154F-96E6-0035A9380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859B04-CAB1-D24A-A154-587A980E6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E712E8-D665-5D4C-A1F0-169D63D8F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CD6E9C-8B60-6B4A-ACDB-571ABA529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F4A930-800C-2E4F-B2B3-194A2610B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4902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E587E9-3A8A-3644-AEFF-FDF01AB83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8352A1-7911-3345-A27C-D799CCCF6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9E0B9D-4156-F94E-9F54-BF7BA7BF2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C9E7EF-BA0A-1C47-98E0-DC23C0B37A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FC56CD2-9777-6E45-8F7A-B46A96F879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D1A7A9D-2891-1D40-8811-2833D72B8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9AE99B-23A6-8647-8A6B-A69FC383A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97A88E5-0681-1645-ABF4-77932F029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63738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E7E284-CA0E-FE46-B22B-58EB6AA6E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212AEB-183F-8D44-B22D-062F4FE26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7D8F73-8DA3-4E41-9F1E-15B59747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170164-EC1F-B747-B996-B8A407A04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43193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80143C7-A0AD-6042-B44D-D4CDA0B1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C649DB-0CEE-7B46-BD8F-08DEF7005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3BEFFBF-6F24-4242-B967-BAD6FB7A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8685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08B63-8E1E-7943-B957-D999E8E9C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E8FD62-1C63-7B43-86D6-61B6446C0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764899-53A3-9543-BFB4-DAC294FFE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8FBEB9-89DF-FA4D-8E42-921DA396C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D6FD2A-0E31-EB4E-A97E-7A921BD16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AB1824-58F0-2746-B4F4-C46EB9D0F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5154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B18E0-6961-3F44-929D-020BDCBF5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E20A73-A14B-924F-9758-BF3B1DBCA4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DE378A8-92BE-524E-A5FF-DABDDDB6E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9DA88E-2744-3940-B4AF-2DEDDD8AD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C57CF2-D17B-8A41-97A8-3028780D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F493D8-1B87-D541-BF18-95FD18C57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55650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25E6F5-0D56-3D45-86BF-8F63A5D71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D52DD7-85A2-4A44-8666-B383C9170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A088A3-1646-2847-896B-F4E958CB5A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A4419-7256-9D4C-9459-57C795D7590D}" type="datetimeFigureOut">
              <a:rPr kumimoji="1" lang="ko-Kore-KR" altLang="en-US" smtClean="0"/>
              <a:t>07/05/2021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8E5B51-B2A1-D644-A7F2-40951A3C86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14609E-B298-8543-9EA9-DC27A34A09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9257AA-1A3B-D14A-8616-5659DF9757F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68310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6B7FDC-DCE7-E74F-90F7-182E3DCB2F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309943" y="4322712"/>
            <a:ext cx="70977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하고있는 것들과 할 것들</a:t>
            </a:r>
            <a:endParaRPr kumimoji="1" lang="en-US" altLang="ko-KR" sz="48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  <a:p>
            <a:r>
              <a:rPr kumimoji="1" lang="en-US" alt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(from </a:t>
            </a:r>
            <a:r>
              <a:rPr kumimoji="1" lang="en-US" altLang="en-US" sz="2400" b="1" dirty="0" err="1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Object_Detection</a:t>
            </a:r>
            <a:r>
              <a:rPr kumimoji="1" lang="en-US" altLang="en-US" sz="24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to Segmentation)</a:t>
            </a:r>
            <a:endParaRPr kumimoji="1" lang="ko-Kore-KR" altLang="en-US" sz="24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9B86E0-17FE-2D47-B874-F6A26AAE26CF}"/>
              </a:ext>
            </a:extLst>
          </p:cNvPr>
          <p:cNvSpPr txBox="1"/>
          <p:nvPr/>
        </p:nvSpPr>
        <p:spPr>
          <a:xfrm>
            <a:off x="9897742" y="6399297"/>
            <a:ext cx="2433119" cy="425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en-US" sz="20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2021. 07. 05 </a:t>
            </a:r>
            <a:r>
              <a:rPr kumimoji="1" lang="ko-KR" altLang="en-US" sz="20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정재형</a:t>
            </a:r>
            <a:endParaRPr kumimoji="1" lang="ko-Kore-KR" altLang="en-US" sz="2000" b="1" spc="-150" dirty="0">
              <a:solidFill>
                <a:schemeClr val="bg1">
                  <a:alpha val="8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F4E6A28D-62DB-7745-87BE-F92EEB66F89E}"/>
              </a:ext>
            </a:extLst>
          </p:cNvPr>
          <p:cNvCxnSpPr>
            <a:cxnSpLocks/>
          </p:cNvCxnSpPr>
          <p:nvPr/>
        </p:nvCxnSpPr>
        <p:spPr>
          <a:xfrm>
            <a:off x="329913" y="4036075"/>
            <a:ext cx="9757996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3ECAC0C-0645-4133-ABF7-8A2C3255F11E}"/>
              </a:ext>
            </a:extLst>
          </p:cNvPr>
          <p:cNvSpPr txBox="1"/>
          <p:nvPr/>
        </p:nvSpPr>
        <p:spPr>
          <a:xfrm>
            <a:off x="3815217" y="191457"/>
            <a:ext cx="4561566" cy="1149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en-US" sz="32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Deep learning Seminar</a:t>
            </a:r>
          </a:p>
          <a:p>
            <a:pPr algn="ctr">
              <a:lnSpc>
                <a:spcPct val="120000"/>
              </a:lnSpc>
            </a:pPr>
            <a:r>
              <a:rPr kumimoji="1" lang="en-US" altLang="en-US" sz="28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In</a:t>
            </a:r>
            <a:r>
              <a:rPr kumimoji="1" lang="ko-KR" altLang="en-US" sz="28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kumimoji="1" lang="en-US" altLang="en-US" sz="2800" b="1" spc="-150" dirty="0">
                <a:solidFill>
                  <a:schemeClr val="bg1">
                    <a:alpha val="8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Sierra BASE</a:t>
            </a:r>
            <a:endParaRPr kumimoji="1" lang="ko-Kore-KR" altLang="en-US" sz="2800" b="1" spc="-150" dirty="0">
              <a:solidFill>
                <a:schemeClr val="bg1">
                  <a:alpha val="8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4887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그림 495">
            <a:extLst>
              <a:ext uri="{FF2B5EF4-FFF2-40B4-BE49-F238E27FC236}">
                <a16:creationId xmlns:a16="http://schemas.microsoft.com/office/drawing/2014/main" id="{716725E1-5823-4DEB-A316-FB8C1A9FB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7241" y="4841297"/>
            <a:ext cx="1071563" cy="14615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98" name="직사각형 497">
            <a:extLst>
              <a:ext uri="{FF2B5EF4-FFF2-40B4-BE49-F238E27FC236}">
                <a16:creationId xmlns:a16="http://schemas.microsoft.com/office/drawing/2014/main" id="{B229E030-400D-4ED1-9F1A-6C1B03D79589}"/>
              </a:ext>
            </a:extLst>
          </p:cNvPr>
          <p:cNvSpPr/>
          <p:nvPr/>
        </p:nvSpPr>
        <p:spPr>
          <a:xfrm>
            <a:off x="11306376" y="4919558"/>
            <a:ext cx="520639" cy="52037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6F929AC-8E4B-470E-A080-93C7C8B74CF4}"/>
              </a:ext>
            </a:extLst>
          </p:cNvPr>
          <p:cNvSpPr/>
          <p:nvPr/>
        </p:nvSpPr>
        <p:spPr>
          <a:xfrm>
            <a:off x="4483343" y="1823262"/>
            <a:ext cx="1510754" cy="178856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76200" contourW="12700" prstMaterial="metal"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9" name="직선 연결선 158">
            <a:extLst>
              <a:ext uri="{FF2B5EF4-FFF2-40B4-BE49-F238E27FC236}">
                <a16:creationId xmlns:a16="http://schemas.microsoft.com/office/drawing/2014/main" id="{21C6F8C5-AE10-4FE5-8CCB-7AF67BF88F9A}"/>
              </a:ext>
            </a:extLst>
          </p:cNvPr>
          <p:cNvCxnSpPr>
            <a:cxnSpLocks/>
          </p:cNvCxnSpPr>
          <p:nvPr/>
        </p:nvCxnSpPr>
        <p:spPr>
          <a:xfrm flipH="1" flipV="1">
            <a:off x="5444916" y="2845850"/>
            <a:ext cx="731258" cy="1364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09E09A-A4DC-4705-B2CA-CC9EAE6B17AA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  <a:r>
              <a:rPr kumimoji="1" lang="en-US" altLang="ko-Kore-KR" sz="3600" b="1" dirty="0" err="1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Object_Detection</a:t>
            </a:r>
            <a:r>
              <a:rPr kumimoji="1" lang="en-US" altLang="ko-Kore-KR" sz="36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:</a:t>
            </a:r>
            <a:r>
              <a:rPr kumimoji="1" lang="en-US" altLang="ko-Kore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  <a:r>
              <a:rPr kumimoji="1" lang="en-US" altLang="ko-Kore-KR" sz="4800" b="1" dirty="0" err="1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Faster_RCNN</a:t>
            </a:r>
            <a:endParaRPr kumimoji="1" lang="en-US" altLang="ko-Kore-KR" sz="4800" b="1" dirty="0">
              <a:solidFill>
                <a:schemeClr val="accent1">
                  <a:lumMod val="75000"/>
                </a:schemeClr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Arial Black" panose="020B0604020202020204" pitchFamily="34" charset="0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55AC7D5E-1691-4722-894E-E64FD9239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63" y="3356740"/>
            <a:ext cx="1071563" cy="14615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81F83366-8036-4B0F-A394-3D4C8D3D82F7}"/>
              </a:ext>
            </a:extLst>
          </p:cNvPr>
          <p:cNvCxnSpPr/>
          <p:nvPr/>
        </p:nvCxnSpPr>
        <p:spPr>
          <a:xfrm>
            <a:off x="1488402" y="4111496"/>
            <a:ext cx="39319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7EE84D56-3D60-48EE-9224-66E9272ECAEC}"/>
              </a:ext>
            </a:extLst>
          </p:cNvPr>
          <p:cNvCxnSpPr>
            <a:cxnSpLocks/>
          </p:cNvCxnSpPr>
          <p:nvPr/>
        </p:nvCxnSpPr>
        <p:spPr>
          <a:xfrm flipV="1">
            <a:off x="4542977" y="3572166"/>
            <a:ext cx="194232" cy="49085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E30C4C15-CB3F-48B0-8691-5E67EA733810}"/>
              </a:ext>
            </a:extLst>
          </p:cNvPr>
          <p:cNvCxnSpPr>
            <a:cxnSpLocks/>
          </p:cNvCxnSpPr>
          <p:nvPr/>
        </p:nvCxnSpPr>
        <p:spPr>
          <a:xfrm>
            <a:off x="4565080" y="4208404"/>
            <a:ext cx="192005" cy="47132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F4573514-3E5C-4CE9-A5AF-5B859C6ACAD2}"/>
              </a:ext>
            </a:extLst>
          </p:cNvPr>
          <p:cNvSpPr/>
          <p:nvPr/>
        </p:nvSpPr>
        <p:spPr>
          <a:xfrm>
            <a:off x="1869829" y="2965542"/>
            <a:ext cx="554224" cy="232059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76200" contourW="12700" prstMaterial="metal"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AA1D8748-A692-433E-A8F8-E35165537818}"/>
              </a:ext>
            </a:extLst>
          </p:cNvPr>
          <p:cNvSpPr/>
          <p:nvPr/>
        </p:nvSpPr>
        <p:spPr>
          <a:xfrm>
            <a:off x="2032882" y="2965542"/>
            <a:ext cx="554224" cy="232059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76200" contourW="12700" prstMaterial="metal"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52257D9-42F5-4194-ACD8-6B052F23C042}"/>
              </a:ext>
            </a:extLst>
          </p:cNvPr>
          <p:cNvSpPr/>
          <p:nvPr/>
        </p:nvSpPr>
        <p:spPr>
          <a:xfrm>
            <a:off x="2197388" y="3441382"/>
            <a:ext cx="869219" cy="120025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  <a:softEdge rad="0"/>
          </a:effectLst>
          <a:scene3d>
            <a:camera prst="isometricOffAxis2Right"/>
            <a:lightRig rig="threePt" dir="t"/>
          </a:scene3d>
          <a:sp3d extrusionH="133350" contourW="12700" prstMaterial="metal">
            <a:bevelT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79F76EF-2853-4062-9135-D138ED580FC3}"/>
              </a:ext>
            </a:extLst>
          </p:cNvPr>
          <p:cNvSpPr/>
          <p:nvPr/>
        </p:nvSpPr>
        <p:spPr>
          <a:xfrm>
            <a:off x="2425988" y="3460432"/>
            <a:ext cx="869219" cy="120025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  <a:softEdge rad="0"/>
          </a:effectLst>
          <a:scene3d>
            <a:camera prst="isometricOffAxis2Right"/>
            <a:lightRig rig="threePt" dir="t"/>
          </a:scene3d>
          <a:sp3d extrusionH="133350" contourW="12700" prstMaterial="metal">
            <a:bevelT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3AC4A74D-698F-4D72-901D-345D5EA527D0}"/>
              </a:ext>
            </a:extLst>
          </p:cNvPr>
          <p:cNvSpPr/>
          <p:nvPr/>
        </p:nvSpPr>
        <p:spPr>
          <a:xfrm>
            <a:off x="2654588" y="3479482"/>
            <a:ext cx="869219" cy="120025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  <a:softEdge rad="0"/>
          </a:effectLst>
          <a:scene3d>
            <a:camera prst="isometricOffAxis2Right"/>
            <a:lightRig rig="threePt" dir="t"/>
          </a:scene3d>
          <a:sp3d extrusionH="133350" contourW="12700" prstMaterial="metal">
            <a:bevelT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3A5D7CA8-B0D1-4352-810D-D984569D1864}"/>
              </a:ext>
            </a:extLst>
          </p:cNvPr>
          <p:cNvSpPr/>
          <p:nvPr/>
        </p:nvSpPr>
        <p:spPr>
          <a:xfrm>
            <a:off x="3165661" y="3831998"/>
            <a:ext cx="441238" cy="47525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22225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7540899B-94F8-4059-8AF9-491B0BF903B9}"/>
              </a:ext>
            </a:extLst>
          </p:cNvPr>
          <p:cNvSpPr/>
          <p:nvPr/>
        </p:nvSpPr>
        <p:spPr>
          <a:xfrm>
            <a:off x="3454992" y="3852041"/>
            <a:ext cx="441238" cy="47525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22225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B9D3EAD7-62D5-4F4B-BF16-E5675C58D8B2}"/>
              </a:ext>
            </a:extLst>
          </p:cNvPr>
          <p:cNvSpPr/>
          <p:nvPr/>
        </p:nvSpPr>
        <p:spPr>
          <a:xfrm>
            <a:off x="4511954" y="4510366"/>
            <a:ext cx="1510754" cy="178856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76200" contourW="12700" prstMaterial="metal"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586F89FF-E5A0-4BB9-94ED-FBB3501958F0}"/>
              </a:ext>
            </a:extLst>
          </p:cNvPr>
          <p:cNvSpPr/>
          <p:nvPr/>
        </p:nvSpPr>
        <p:spPr>
          <a:xfrm>
            <a:off x="6765783" y="2634210"/>
            <a:ext cx="693748" cy="43337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38100" dir="21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119380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40000"/>
                <a:lumOff val="6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제목 1">
            <a:extLst>
              <a:ext uri="{FF2B5EF4-FFF2-40B4-BE49-F238E27FC236}">
                <a16:creationId xmlns:a16="http://schemas.microsoft.com/office/drawing/2014/main" id="{D1DA0E88-6116-40AC-B597-4C2AEB3F64C0}"/>
              </a:ext>
            </a:extLst>
          </p:cNvPr>
          <p:cNvSpPr txBox="1">
            <a:spLocks/>
          </p:cNvSpPr>
          <p:nvPr/>
        </p:nvSpPr>
        <p:spPr>
          <a:xfrm>
            <a:off x="6005617" y="2746000"/>
            <a:ext cx="969565" cy="3360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Conv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87" name="연결선: 구부러짐 86">
            <a:extLst>
              <a:ext uri="{FF2B5EF4-FFF2-40B4-BE49-F238E27FC236}">
                <a16:creationId xmlns:a16="http://schemas.microsoft.com/office/drawing/2014/main" id="{F0CD4908-CC27-4321-AD3B-A2D371360855}"/>
              </a:ext>
            </a:extLst>
          </p:cNvPr>
          <p:cNvCxnSpPr>
            <a:cxnSpLocks/>
            <a:endCxn id="90" idx="1"/>
          </p:cNvCxnSpPr>
          <p:nvPr/>
        </p:nvCxnSpPr>
        <p:spPr>
          <a:xfrm>
            <a:off x="5229756" y="3067585"/>
            <a:ext cx="582905" cy="473949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제목 1">
            <a:extLst>
              <a:ext uri="{FF2B5EF4-FFF2-40B4-BE49-F238E27FC236}">
                <a16:creationId xmlns:a16="http://schemas.microsoft.com/office/drawing/2014/main" id="{C81FC892-5B70-4344-A970-B7C419E6877C}"/>
              </a:ext>
            </a:extLst>
          </p:cNvPr>
          <p:cNvSpPr txBox="1">
            <a:spLocks/>
          </p:cNvSpPr>
          <p:nvPr/>
        </p:nvSpPr>
        <p:spPr>
          <a:xfrm>
            <a:off x="5812661" y="3411441"/>
            <a:ext cx="1681823" cy="2601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9 Anchors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E5922568-3C0A-4827-BE5A-F9972717CD5E}"/>
              </a:ext>
            </a:extLst>
          </p:cNvPr>
          <p:cNvSpPr/>
          <p:nvPr/>
        </p:nvSpPr>
        <p:spPr>
          <a:xfrm>
            <a:off x="8111791" y="1623335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EFB5586A-CA97-46E9-BE7B-D479E18BD5FE}"/>
              </a:ext>
            </a:extLst>
          </p:cNvPr>
          <p:cNvSpPr/>
          <p:nvPr/>
        </p:nvSpPr>
        <p:spPr>
          <a:xfrm>
            <a:off x="8111791" y="1960546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2FC6F670-6DBA-47D9-8E39-3A7226AFB7C2}"/>
              </a:ext>
            </a:extLst>
          </p:cNvPr>
          <p:cNvSpPr/>
          <p:nvPr/>
        </p:nvSpPr>
        <p:spPr>
          <a:xfrm>
            <a:off x="8111791" y="2845850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68757812-6C22-48EA-B82A-D58F327E58C7}"/>
              </a:ext>
            </a:extLst>
          </p:cNvPr>
          <p:cNvSpPr/>
          <p:nvPr/>
        </p:nvSpPr>
        <p:spPr>
          <a:xfrm>
            <a:off x="8111791" y="3169747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제목 1">
            <a:extLst>
              <a:ext uri="{FF2B5EF4-FFF2-40B4-BE49-F238E27FC236}">
                <a16:creationId xmlns:a16="http://schemas.microsoft.com/office/drawing/2014/main" id="{4BB0926D-9AC8-4F18-B366-3DF64DD9C631}"/>
              </a:ext>
            </a:extLst>
          </p:cNvPr>
          <p:cNvSpPr txBox="1">
            <a:spLocks/>
          </p:cNvSpPr>
          <p:nvPr/>
        </p:nvSpPr>
        <p:spPr>
          <a:xfrm>
            <a:off x="7436530" y="2049734"/>
            <a:ext cx="1584522" cy="63623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ko-KR" altLang="en-US" sz="1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9" name="제목 1">
            <a:extLst>
              <a:ext uri="{FF2B5EF4-FFF2-40B4-BE49-F238E27FC236}">
                <a16:creationId xmlns:a16="http://schemas.microsoft.com/office/drawing/2014/main" id="{C0C363AA-039F-472E-87E1-68B569377CBC}"/>
              </a:ext>
            </a:extLst>
          </p:cNvPr>
          <p:cNvSpPr txBox="1">
            <a:spLocks/>
          </p:cNvSpPr>
          <p:nvPr/>
        </p:nvSpPr>
        <p:spPr>
          <a:xfrm>
            <a:off x="7044268" y="1250577"/>
            <a:ext cx="2558547" cy="3202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</a:t>
            </a:r>
            <a:r>
              <a:rPr lang="ko-KR" altLang="en-US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Vector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6436124E-0DDE-45AF-93B8-A4F8BF9EBB29}"/>
              </a:ext>
            </a:extLst>
          </p:cNvPr>
          <p:cNvCxnSpPr>
            <a:cxnSpLocks/>
            <a:endCxn id="91" idx="2"/>
          </p:cNvCxnSpPr>
          <p:nvPr/>
        </p:nvCxnSpPr>
        <p:spPr>
          <a:xfrm flipV="1">
            <a:off x="7192169" y="1740335"/>
            <a:ext cx="919622" cy="11191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CF5E63A0-6430-4663-9F50-2C0503EBE26C}"/>
              </a:ext>
            </a:extLst>
          </p:cNvPr>
          <p:cNvCxnSpPr>
            <a:cxnSpLocks/>
            <a:endCxn id="93" idx="2"/>
          </p:cNvCxnSpPr>
          <p:nvPr/>
        </p:nvCxnSpPr>
        <p:spPr>
          <a:xfrm flipV="1">
            <a:off x="7209182" y="2077546"/>
            <a:ext cx="902609" cy="7819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76A0E096-8BDA-4A4F-89C0-1232690E2A83}"/>
              </a:ext>
            </a:extLst>
          </p:cNvPr>
          <p:cNvCxnSpPr>
            <a:cxnSpLocks/>
            <a:endCxn id="96" idx="2"/>
          </p:cNvCxnSpPr>
          <p:nvPr/>
        </p:nvCxnSpPr>
        <p:spPr>
          <a:xfrm>
            <a:off x="7192169" y="2845850"/>
            <a:ext cx="919622" cy="117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2FE367F9-96D6-49AD-B112-7C4B6ED62388}"/>
              </a:ext>
            </a:extLst>
          </p:cNvPr>
          <p:cNvCxnSpPr>
            <a:cxnSpLocks/>
            <a:endCxn id="97" idx="2"/>
          </p:cNvCxnSpPr>
          <p:nvPr/>
        </p:nvCxnSpPr>
        <p:spPr>
          <a:xfrm>
            <a:off x="7201044" y="2836520"/>
            <a:ext cx="910747" cy="4502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60CC01B0-C580-4B21-9937-FBD4C7D8DCCF}"/>
              </a:ext>
            </a:extLst>
          </p:cNvPr>
          <p:cNvSpPr/>
          <p:nvPr/>
        </p:nvSpPr>
        <p:spPr>
          <a:xfrm>
            <a:off x="9621865" y="2080246"/>
            <a:ext cx="1443789" cy="4270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Softmax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9646E57C-CB60-477B-8F21-213C6170D818}"/>
              </a:ext>
            </a:extLst>
          </p:cNvPr>
          <p:cNvCxnSpPr>
            <a:stCxn id="91" idx="6"/>
            <a:endCxn id="112" idx="1"/>
          </p:cNvCxnSpPr>
          <p:nvPr/>
        </p:nvCxnSpPr>
        <p:spPr>
          <a:xfrm>
            <a:off x="8345791" y="1740335"/>
            <a:ext cx="1276074" cy="5534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연결선 115">
            <a:extLst>
              <a:ext uri="{FF2B5EF4-FFF2-40B4-BE49-F238E27FC236}">
                <a16:creationId xmlns:a16="http://schemas.microsoft.com/office/drawing/2014/main" id="{79C4C850-A88F-484E-90C0-F3DAA275404D}"/>
              </a:ext>
            </a:extLst>
          </p:cNvPr>
          <p:cNvCxnSpPr>
            <a:stCxn id="93" idx="6"/>
            <a:endCxn id="112" idx="1"/>
          </p:cNvCxnSpPr>
          <p:nvPr/>
        </p:nvCxnSpPr>
        <p:spPr>
          <a:xfrm>
            <a:off x="8345791" y="2077546"/>
            <a:ext cx="1276074" cy="2162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D316240B-32EA-481E-9B6E-E9430649DDCF}"/>
              </a:ext>
            </a:extLst>
          </p:cNvPr>
          <p:cNvCxnSpPr>
            <a:stCxn id="96" idx="6"/>
            <a:endCxn id="112" idx="1"/>
          </p:cNvCxnSpPr>
          <p:nvPr/>
        </p:nvCxnSpPr>
        <p:spPr>
          <a:xfrm flipV="1">
            <a:off x="8345791" y="2293778"/>
            <a:ext cx="1276074" cy="6690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523B38B7-10BC-49A2-9409-7F106AD073A5}"/>
              </a:ext>
            </a:extLst>
          </p:cNvPr>
          <p:cNvCxnSpPr>
            <a:stCxn id="97" idx="6"/>
            <a:endCxn id="112" idx="1"/>
          </p:cNvCxnSpPr>
          <p:nvPr/>
        </p:nvCxnSpPr>
        <p:spPr>
          <a:xfrm flipV="1">
            <a:off x="8345791" y="2293778"/>
            <a:ext cx="1276074" cy="9929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제목 1">
            <a:extLst>
              <a:ext uri="{FF2B5EF4-FFF2-40B4-BE49-F238E27FC236}">
                <a16:creationId xmlns:a16="http://schemas.microsoft.com/office/drawing/2014/main" id="{21D87AFE-1C81-49D4-8C0C-734457EA1648}"/>
              </a:ext>
            </a:extLst>
          </p:cNvPr>
          <p:cNvSpPr txBox="1">
            <a:spLocks/>
          </p:cNvSpPr>
          <p:nvPr/>
        </p:nvSpPr>
        <p:spPr>
          <a:xfrm>
            <a:off x="9441719" y="2699387"/>
            <a:ext cx="2558547" cy="32021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Region Proposals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8E1F6680-1641-433F-8EE4-02BC77EE83AA}"/>
              </a:ext>
            </a:extLst>
          </p:cNvPr>
          <p:cNvSpPr/>
          <p:nvPr/>
        </p:nvSpPr>
        <p:spPr>
          <a:xfrm>
            <a:off x="9602815" y="3067585"/>
            <a:ext cx="1443789" cy="4270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Regressor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25" name="직선 연결선 124">
            <a:extLst>
              <a:ext uri="{FF2B5EF4-FFF2-40B4-BE49-F238E27FC236}">
                <a16:creationId xmlns:a16="http://schemas.microsoft.com/office/drawing/2014/main" id="{F269563C-CA90-40F3-B7A6-D8C339FCE654}"/>
              </a:ext>
            </a:extLst>
          </p:cNvPr>
          <p:cNvCxnSpPr>
            <a:cxnSpLocks/>
            <a:stCxn id="91" idx="6"/>
            <a:endCxn id="124" idx="1"/>
          </p:cNvCxnSpPr>
          <p:nvPr/>
        </p:nvCxnSpPr>
        <p:spPr>
          <a:xfrm>
            <a:off x="8345791" y="1740335"/>
            <a:ext cx="1257024" cy="15407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62B2DD3D-9708-4AF8-89A4-0C4712681C75}"/>
              </a:ext>
            </a:extLst>
          </p:cNvPr>
          <p:cNvCxnSpPr>
            <a:cxnSpLocks/>
            <a:stCxn id="93" idx="6"/>
            <a:endCxn id="124" idx="1"/>
          </p:cNvCxnSpPr>
          <p:nvPr/>
        </p:nvCxnSpPr>
        <p:spPr>
          <a:xfrm>
            <a:off x="8345791" y="2077546"/>
            <a:ext cx="1257024" cy="12035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>
            <a:extLst>
              <a:ext uri="{FF2B5EF4-FFF2-40B4-BE49-F238E27FC236}">
                <a16:creationId xmlns:a16="http://schemas.microsoft.com/office/drawing/2014/main" id="{65102F8F-05E8-4026-8D01-A6F6E2C1D255}"/>
              </a:ext>
            </a:extLst>
          </p:cNvPr>
          <p:cNvCxnSpPr>
            <a:cxnSpLocks/>
            <a:stCxn id="96" idx="6"/>
            <a:endCxn id="124" idx="1"/>
          </p:cNvCxnSpPr>
          <p:nvPr/>
        </p:nvCxnSpPr>
        <p:spPr>
          <a:xfrm>
            <a:off x="8345791" y="2962850"/>
            <a:ext cx="1257024" cy="3182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>
            <a:extLst>
              <a:ext uri="{FF2B5EF4-FFF2-40B4-BE49-F238E27FC236}">
                <a16:creationId xmlns:a16="http://schemas.microsoft.com/office/drawing/2014/main" id="{80BD95BD-C462-4B7A-B706-F0AEBD7CC357}"/>
              </a:ext>
            </a:extLst>
          </p:cNvPr>
          <p:cNvCxnSpPr>
            <a:cxnSpLocks/>
            <a:stCxn id="97" idx="6"/>
            <a:endCxn id="124" idx="1"/>
          </p:cNvCxnSpPr>
          <p:nvPr/>
        </p:nvCxnSpPr>
        <p:spPr>
          <a:xfrm flipV="1">
            <a:off x="8345791" y="3281117"/>
            <a:ext cx="1257024" cy="56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제목 1">
            <a:extLst>
              <a:ext uri="{FF2B5EF4-FFF2-40B4-BE49-F238E27FC236}">
                <a16:creationId xmlns:a16="http://schemas.microsoft.com/office/drawing/2014/main" id="{A06AB0A8-1A45-4484-86B7-8BF8845FE6D6}"/>
              </a:ext>
            </a:extLst>
          </p:cNvPr>
          <p:cNvSpPr txBox="1">
            <a:spLocks/>
          </p:cNvSpPr>
          <p:nvPr/>
        </p:nvSpPr>
        <p:spPr>
          <a:xfrm>
            <a:off x="1013567" y="5117473"/>
            <a:ext cx="3236860" cy="8790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CNN</a:t>
            </a:r>
          </a:p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(Feature Extraction)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3" name="제목 1">
            <a:extLst>
              <a:ext uri="{FF2B5EF4-FFF2-40B4-BE49-F238E27FC236}">
                <a16:creationId xmlns:a16="http://schemas.microsoft.com/office/drawing/2014/main" id="{C5D5DAA1-9E6A-4A52-844E-4B5F34C92648}"/>
              </a:ext>
            </a:extLst>
          </p:cNvPr>
          <p:cNvSpPr txBox="1">
            <a:spLocks/>
          </p:cNvSpPr>
          <p:nvPr/>
        </p:nvSpPr>
        <p:spPr>
          <a:xfrm>
            <a:off x="2057181" y="1595662"/>
            <a:ext cx="3236860" cy="461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Map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44" name="연결선: 구부러짐 143">
            <a:extLst>
              <a:ext uri="{FF2B5EF4-FFF2-40B4-BE49-F238E27FC236}">
                <a16:creationId xmlns:a16="http://schemas.microsoft.com/office/drawing/2014/main" id="{D52C2FE7-6AF6-4F06-B8F4-619F3B8807A4}"/>
              </a:ext>
            </a:extLst>
          </p:cNvPr>
          <p:cNvCxnSpPr>
            <a:cxnSpLocks/>
            <a:stCxn id="143" idx="2"/>
          </p:cNvCxnSpPr>
          <p:nvPr/>
        </p:nvCxnSpPr>
        <p:spPr>
          <a:xfrm rot="16200000" flipH="1">
            <a:off x="3858206" y="1874547"/>
            <a:ext cx="772969" cy="1138159"/>
          </a:xfrm>
          <a:prstGeom prst="curved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연결선: 구부러짐 150">
            <a:extLst>
              <a:ext uri="{FF2B5EF4-FFF2-40B4-BE49-F238E27FC236}">
                <a16:creationId xmlns:a16="http://schemas.microsoft.com/office/drawing/2014/main" id="{910DB491-7891-4978-835A-AF078B1B17C3}"/>
              </a:ext>
            </a:extLst>
          </p:cNvPr>
          <p:cNvCxnSpPr>
            <a:cxnSpLocks/>
            <a:stCxn id="143" idx="2"/>
          </p:cNvCxnSpPr>
          <p:nvPr/>
        </p:nvCxnSpPr>
        <p:spPr>
          <a:xfrm rot="16200000" flipH="1">
            <a:off x="2473568" y="3259185"/>
            <a:ext cx="3521130" cy="1117045"/>
          </a:xfrm>
          <a:prstGeom prst="curvedConnector3">
            <a:avLst>
              <a:gd name="adj1" fmla="val 10419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713C254-7F4E-48CA-AD47-69F88B1B41CE}"/>
              </a:ext>
            </a:extLst>
          </p:cNvPr>
          <p:cNvSpPr/>
          <p:nvPr/>
        </p:nvSpPr>
        <p:spPr>
          <a:xfrm>
            <a:off x="3763834" y="3869249"/>
            <a:ext cx="441238" cy="47525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22225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56" name="직선 연결선 155">
            <a:extLst>
              <a:ext uri="{FF2B5EF4-FFF2-40B4-BE49-F238E27FC236}">
                <a16:creationId xmlns:a16="http://schemas.microsoft.com/office/drawing/2014/main" id="{E387D3A5-F773-4B5E-8D42-6321DE062DB1}"/>
              </a:ext>
            </a:extLst>
          </p:cNvPr>
          <p:cNvCxnSpPr>
            <a:cxnSpLocks/>
          </p:cNvCxnSpPr>
          <p:nvPr/>
        </p:nvCxnSpPr>
        <p:spPr>
          <a:xfrm flipH="1">
            <a:off x="5294041" y="2585387"/>
            <a:ext cx="590377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7" name="직선 연결선 156">
            <a:extLst>
              <a:ext uri="{FF2B5EF4-FFF2-40B4-BE49-F238E27FC236}">
                <a16:creationId xmlns:a16="http://schemas.microsoft.com/office/drawing/2014/main" id="{D0B2919A-9648-4A90-9F7A-2B2096CA5E9C}"/>
              </a:ext>
            </a:extLst>
          </p:cNvPr>
          <p:cNvCxnSpPr>
            <a:cxnSpLocks/>
          </p:cNvCxnSpPr>
          <p:nvPr/>
        </p:nvCxnSpPr>
        <p:spPr>
          <a:xfrm flipH="1">
            <a:off x="5446441" y="2378544"/>
            <a:ext cx="717183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8" name="직선 연결선 157">
            <a:extLst>
              <a:ext uri="{FF2B5EF4-FFF2-40B4-BE49-F238E27FC236}">
                <a16:creationId xmlns:a16="http://schemas.microsoft.com/office/drawing/2014/main" id="{125F57BD-6814-4FD8-B90A-2377C156A55F}"/>
              </a:ext>
            </a:extLst>
          </p:cNvPr>
          <p:cNvCxnSpPr>
            <a:cxnSpLocks/>
          </p:cNvCxnSpPr>
          <p:nvPr/>
        </p:nvCxnSpPr>
        <p:spPr>
          <a:xfrm flipH="1" flipV="1">
            <a:off x="5321994" y="2962850"/>
            <a:ext cx="577570" cy="749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9" name="직선 연결선 188">
            <a:extLst>
              <a:ext uri="{FF2B5EF4-FFF2-40B4-BE49-F238E27FC236}">
                <a16:creationId xmlns:a16="http://schemas.microsoft.com/office/drawing/2014/main" id="{A8D674E3-56D4-49CC-A97D-8A37DCFF867E}"/>
              </a:ext>
            </a:extLst>
          </p:cNvPr>
          <p:cNvCxnSpPr>
            <a:cxnSpLocks/>
          </p:cNvCxnSpPr>
          <p:nvPr/>
        </p:nvCxnSpPr>
        <p:spPr>
          <a:xfrm>
            <a:off x="5294041" y="2585387"/>
            <a:ext cx="0" cy="37746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1" name="직선 연결선 190">
            <a:extLst>
              <a:ext uri="{FF2B5EF4-FFF2-40B4-BE49-F238E27FC236}">
                <a16:creationId xmlns:a16="http://schemas.microsoft.com/office/drawing/2014/main" id="{64D92DCC-2B09-4092-8750-A8C8546A1639}"/>
              </a:ext>
            </a:extLst>
          </p:cNvPr>
          <p:cNvCxnSpPr>
            <a:cxnSpLocks/>
          </p:cNvCxnSpPr>
          <p:nvPr/>
        </p:nvCxnSpPr>
        <p:spPr>
          <a:xfrm>
            <a:off x="5446441" y="2439582"/>
            <a:ext cx="0" cy="37746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4" name="직선 연결선 193">
            <a:extLst>
              <a:ext uri="{FF2B5EF4-FFF2-40B4-BE49-F238E27FC236}">
                <a16:creationId xmlns:a16="http://schemas.microsoft.com/office/drawing/2014/main" id="{FEA12B33-1687-4DC4-935B-D47D6C6006DD}"/>
              </a:ext>
            </a:extLst>
          </p:cNvPr>
          <p:cNvCxnSpPr/>
          <p:nvPr/>
        </p:nvCxnSpPr>
        <p:spPr>
          <a:xfrm flipV="1">
            <a:off x="5281845" y="2378544"/>
            <a:ext cx="177585" cy="20684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6" name="직선 연결선 195">
            <a:extLst>
              <a:ext uri="{FF2B5EF4-FFF2-40B4-BE49-F238E27FC236}">
                <a16:creationId xmlns:a16="http://schemas.microsoft.com/office/drawing/2014/main" id="{A1E244A8-CC64-4C8E-AFE4-1814BE8B4E86}"/>
              </a:ext>
            </a:extLst>
          </p:cNvPr>
          <p:cNvCxnSpPr/>
          <p:nvPr/>
        </p:nvCxnSpPr>
        <p:spPr>
          <a:xfrm flipV="1">
            <a:off x="5294041" y="2845850"/>
            <a:ext cx="152400" cy="11700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7" name="직선 연결선 196">
            <a:extLst>
              <a:ext uri="{FF2B5EF4-FFF2-40B4-BE49-F238E27FC236}">
                <a16:creationId xmlns:a16="http://schemas.microsoft.com/office/drawing/2014/main" id="{19830A30-0DE1-4277-89E9-CFEEDBD58354}"/>
              </a:ext>
            </a:extLst>
          </p:cNvPr>
          <p:cNvCxnSpPr>
            <a:cxnSpLocks/>
          </p:cNvCxnSpPr>
          <p:nvPr/>
        </p:nvCxnSpPr>
        <p:spPr>
          <a:xfrm flipH="1">
            <a:off x="5610779" y="5190668"/>
            <a:ext cx="433434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8" name="직선 연결선 197">
            <a:extLst>
              <a:ext uri="{FF2B5EF4-FFF2-40B4-BE49-F238E27FC236}">
                <a16:creationId xmlns:a16="http://schemas.microsoft.com/office/drawing/2014/main" id="{3076D820-3044-429B-9F35-11F8A0C39C74}"/>
              </a:ext>
            </a:extLst>
          </p:cNvPr>
          <p:cNvCxnSpPr>
            <a:cxnSpLocks/>
          </p:cNvCxnSpPr>
          <p:nvPr/>
        </p:nvCxnSpPr>
        <p:spPr>
          <a:xfrm flipH="1">
            <a:off x="5338420" y="4930204"/>
            <a:ext cx="590377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9" name="직선 연결선 198">
            <a:extLst>
              <a:ext uri="{FF2B5EF4-FFF2-40B4-BE49-F238E27FC236}">
                <a16:creationId xmlns:a16="http://schemas.microsoft.com/office/drawing/2014/main" id="{C506395B-6E56-4E49-B479-022794B8585B}"/>
              </a:ext>
            </a:extLst>
          </p:cNvPr>
          <p:cNvCxnSpPr>
            <a:cxnSpLocks/>
          </p:cNvCxnSpPr>
          <p:nvPr/>
        </p:nvCxnSpPr>
        <p:spPr>
          <a:xfrm flipH="1">
            <a:off x="5549080" y="4752389"/>
            <a:ext cx="596732" cy="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0" name="직선 연결선 199">
            <a:extLst>
              <a:ext uri="{FF2B5EF4-FFF2-40B4-BE49-F238E27FC236}">
                <a16:creationId xmlns:a16="http://schemas.microsoft.com/office/drawing/2014/main" id="{038826F8-C4F0-4A2A-BAD1-09A112687A41}"/>
              </a:ext>
            </a:extLst>
          </p:cNvPr>
          <p:cNvCxnSpPr>
            <a:cxnSpLocks/>
          </p:cNvCxnSpPr>
          <p:nvPr/>
        </p:nvCxnSpPr>
        <p:spPr>
          <a:xfrm flipH="1" flipV="1">
            <a:off x="5380888" y="5291765"/>
            <a:ext cx="577570" cy="749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1" name="직선 연결선 200">
            <a:extLst>
              <a:ext uri="{FF2B5EF4-FFF2-40B4-BE49-F238E27FC236}">
                <a16:creationId xmlns:a16="http://schemas.microsoft.com/office/drawing/2014/main" id="{A2C7ED4D-1E16-4F8D-A5AE-D54F1CF13F31}"/>
              </a:ext>
            </a:extLst>
          </p:cNvPr>
          <p:cNvCxnSpPr>
            <a:cxnSpLocks/>
          </p:cNvCxnSpPr>
          <p:nvPr/>
        </p:nvCxnSpPr>
        <p:spPr>
          <a:xfrm flipH="1">
            <a:off x="5380888" y="4959233"/>
            <a:ext cx="1" cy="39081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2" name="직선 연결선 201">
            <a:extLst>
              <a:ext uri="{FF2B5EF4-FFF2-40B4-BE49-F238E27FC236}">
                <a16:creationId xmlns:a16="http://schemas.microsoft.com/office/drawing/2014/main" id="{24161973-CB8B-4569-8EE2-A25BC39E6B65}"/>
              </a:ext>
            </a:extLst>
          </p:cNvPr>
          <p:cNvCxnSpPr>
            <a:cxnSpLocks/>
          </p:cNvCxnSpPr>
          <p:nvPr/>
        </p:nvCxnSpPr>
        <p:spPr>
          <a:xfrm flipH="1">
            <a:off x="5578109" y="4778910"/>
            <a:ext cx="10853" cy="42627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3" name="직선 연결선 202">
            <a:extLst>
              <a:ext uri="{FF2B5EF4-FFF2-40B4-BE49-F238E27FC236}">
                <a16:creationId xmlns:a16="http://schemas.microsoft.com/office/drawing/2014/main" id="{08C579B5-3070-443E-BF00-42DF62639874}"/>
              </a:ext>
            </a:extLst>
          </p:cNvPr>
          <p:cNvCxnSpPr>
            <a:cxnSpLocks/>
          </p:cNvCxnSpPr>
          <p:nvPr/>
        </p:nvCxnSpPr>
        <p:spPr>
          <a:xfrm flipV="1">
            <a:off x="5380889" y="4752391"/>
            <a:ext cx="197219" cy="17781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4" name="직선 연결선 203">
            <a:extLst>
              <a:ext uri="{FF2B5EF4-FFF2-40B4-BE49-F238E27FC236}">
                <a16:creationId xmlns:a16="http://schemas.microsoft.com/office/drawing/2014/main" id="{469AF193-70B3-4414-8481-3BCF2E569184}"/>
              </a:ext>
            </a:extLst>
          </p:cNvPr>
          <p:cNvCxnSpPr>
            <a:cxnSpLocks/>
          </p:cNvCxnSpPr>
          <p:nvPr/>
        </p:nvCxnSpPr>
        <p:spPr>
          <a:xfrm flipV="1">
            <a:off x="5367448" y="5190667"/>
            <a:ext cx="152400" cy="11700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4" name="직선 연결선 223">
            <a:extLst>
              <a:ext uri="{FF2B5EF4-FFF2-40B4-BE49-F238E27FC236}">
                <a16:creationId xmlns:a16="http://schemas.microsoft.com/office/drawing/2014/main" id="{E8D57802-1678-45D6-994B-CE8DE77DA3CE}"/>
              </a:ext>
            </a:extLst>
          </p:cNvPr>
          <p:cNvCxnSpPr>
            <a:cxnSpLocks/>
          </p:cNvCxnSpPr>
          <p:nvPr/>
        </p:nvCxnSpPr>
        <p:spPr>
          <a:xfrm flipH="1">
            <a:off x="5318800" y="6026721"/>
            <a:ext cx="433434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5" name="직선 연결선 224">
            <a:extLst>
              <a:ext uri="{FF2B5EF4-FFF2-40B4-BE49-F238E27FC236}">
                <a16:creationId xmlns:a16="http://schemas.microsoft.com/office/drawing/2014/main" id="{052357E9-8C26-4BCC-A0BF-814112A595FF}"/>
              </a:ext>
            </a:extLst>
          </p:cNvPr>
          <p:cNvCxnSpPr>
            <a:cxnSpLocks/>
          </p:cNvCxnSpPr>
          <p:nvPr/>
        </p:nvCxnSpPr>
        <p:spPr>
          <a:xfrm flipH="1">
            <a:off x="5046441" y="5766257"/>
            <a:ext cx="590377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6" name="직선 연결선 225">
            <a:extLst>
              <a:ext uri="{FF2B5EF4-FFF2-40B4-BE49-F238E27FC236}">
                <a16:creationId xmlns:a16="http://schemas.microsoft.com/office/drawing/2014/main" id="{43BA5227-7DEA-49B0-83B2-644D47360F1D}"/>
              </a:ext>
            </a:extLst>
          </p:cNvPr>
          <p:cNvCxnSpPr>
            <a:cxnSpLocks/>
          </p:cNvCxnSpPr>
          <p:nvPr/>
        </p:nvCxnSpPr>
        <p:spPr>
          <a:xfrm flipH="1">
            <a:off x="5257101" y="5588442"/>
            <a:ext cx="596732" cy="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7" name="직선 연결선 226">
            <a:extLst>
              <a:ext uri="{FF2B5EF4-FFF2-40B4-BE49-F238E27FC236}">
                <a16:creationId xmlns:a16="http://schemas.microsoft.com/office/drawing/2014/main" id="{7698116C-47C8-490C-AF6E-FAD819F9161E}"/>
              </a:ext>
            </a:extLst>
          </p:cNvPr>
          <p:cNvCxnSpPr>
            <a:cxnSpLocks/>
          </p:cNvCxnSpPr>
          <p:nvPr/>
        </p:nvCxnSpPr>
        <p:spPr>
          <a:xfrm flipH="1" flipV="1">
            <a:off x="5088909" y="6127818"/>
            <a:ext cx="577570" cy="749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8" name="직선 연결선 227">
            <a:extLst>
              <a:ext uri="{FF2B5EF4-FFF2-40B4-BE49-F238E27FC236}">
                <a16:creationId xmlns:a16="http://schemas.microsoft.com/office/drawing/2014/main" id="{89139444-EE59-4C30-BDF7-4552E913DE0B}"/>
              </a:ext>
            </a:extLst>
          </p:cNvPr>
          <p:cNvCxnSpPr>
            <a:cxnSpLocks/>
          </p:cNvCxnSpPr>
          <p:nvPr/>
        </p:nvCxnSpPr>
        <p:spPr>
          <a:xfrm flipH="1">
            <a:off x="5088909" y="5795286"/>
            <a:ext cx="1" cy="39081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9" name="직선 연결선 228">
            <a:extLst>
              <a:ext uri="{FF2B5EF4-FFF2-40B4-BE49-F238E27FC236}">
                <a16:creationId xmlns:a16="http://schemas.microsoft.com/office/drawing/2014/main" id="{7210D454-FDF0-4019-8397-D8E08446895C}"/>
              </a:ext>
            </a:extLst>
          </p:cNvPr>
          <p:cNvCxnSpPr>
            <a:cxnSpLocks/>
          </p:cNvCxnSpPr>
          <p:nvPr/>
        </p:nvCxnSpPr>
        <p:spPr>
          <a:xfrm flipH="1">
            <a:off x="5286130" y="5614963"/>
            <a:ext cx="10853" cy="42627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0" name="직선 연결선 229">
            <a:extLst>
              <a:ext uri="{FF2B5EF4-FFF2-40B4-BE49-F238E27FC236}">
                <a16:creationId xmlns:a16="http://schemas.microsoft.com/office/drawing/2014/main" id="{66B4BCAE-6C37-4CBA-8EB0-2B63AE48DC96}"/>
              </a:ext>
            </a:extLst>
          </p:cNvPr>
          <p:cNvCxnSpPr>
            <a:cxnSpLocks/>
          </p:cNvCxnSpPr>
          <p:nvPr/>
        </p:nvCxnSpPr>
        <p:spPr>
          <a:xfrm flipV="1">
            <a:off x="5088910" y="5588444"/>
            <a:ext cx="197219" cy="17781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1" name="직선 연결선 230">
            <a:extLst>
              <a:ext uri="{FF2B5EF4-FFF2-40B4-BE49-F238E27FC236}">
                <a16:creationId xmlns:a16="http://schemas.microsoft.com/office/drawing/2014/main" id="{E3401716-6C9D-4363-955A-C3D5340C06C9}"/>
              </a:ext>
            </a:extLst>
          </p:cNvPr>
          <p:cNvCxnSpPr>
            <a:cxnSpLocks/>
          </p:cNvCxnSpPr>
          <p:nvPr/>
        </p:nvCxnSpPr>
        <p:spPr>
          <a:xfrm flipV="1">
            <a:off x="5075469" y="6026720"/>
            <a:ext cx="152400" cy="11700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3" name="직선 연결선 232">
            <a:extLst>
              <a:ext uri="{FF2B5EF4-FFF2-40B4-BE49-F238E27FC236}">
                <a16:creationId xmlns:a16="http://schemas.microsoft.com/office/drawing/2014/main" id="{02A9F124-736D-4B7D-85D1-6F389C718866}"/>
              </a:ext>
            </a:extLst>
          </p:cNvPr>
          <p:cNvCxnSpPr>
            <a:cxnSpLocks/>
          </p:cNvCxnSpPr>
          <p:nvPr/>
        </p:nvCxnSpPr>
        <p:spPr>
          <a:xfrm>
            <a:off x="5488175" y="5785087"/>
            <a:ext cx="655742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4" name="직선 연결선 233">
            <a:extLst>
              <a:ext uri="{FF2B5EF4-FFF2-40B4-BE49-F238E27FC236}">
                <a16:creationId xmlns:a16="http://schemas.microsoft.com/office/drawing/2014/main" id="{37A576D9-38E3-44EE-991A-5EE6BFC95675}"/>
              </a:ext>
            </a:extLst>
          </p:cNvPr>
          <p:cNvCxnSpPr>
            <a:cxnSpLocks/>
          </p:cNvCxnSpPr>
          <p:nvPr/>
        </p:nvCxnSpPr>
        <p:spPr>
          <a:xfrm>
            <a:off x="5372760" y="5524623"/>
            <a:ext cx="893180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5" name="직선 연결선 234">
            <a:extLst>
              <a:ext uri="{FF2B5EF4-FFF2-40B4-BE49-F238E27FC236}">
                <a16:creationId xmlns:a16="http://schemas.microsoft.com/office/drawing/2014/main" id="{7CED3A3B-FE05-4824-A847-B3E14EF4DBAA}"/>
              </a:ext>
            </a:extLst>
          </p:cNvPr>
          <p:cNvCxnSpPr>
            <a:cxnSpLocks/>
          </p:cNvCxnSpPr>
          <p:nvPr/>
        </p:nvCxnSpPr>
        <p:spPr>
          <a:xfrm>
            <a:off x="5589774" y="5346808"/>
            <a:ext cx="902796" cy="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6" name="직선 연결선 235">
            <a:extLst>
              <a:ext uri="{FF2B5EF4-FFF2-40B4-BE49-F238E27FC236}">
                <a16:creationId xmlns:a16="http://schemas.microsoft.com/office/drawing/2014/main" id="{3DCB3F0C-945A-43AA-929D-6DE294FFAC7A}"/>
              </a:ext>
            </a:extLst>
          </p:cNvPr>
          <p:cNvCxnSpPr>
            <a:cxnSpLocks/>
          </p:cNvCxnSpPr>
          <p:nvPr/>
        </p:nvCxnSpPr>
        <p:spPr>
          <a:xfrm flipV="1">
            <a:off x="5402420" y="5882107"/>
            <a:ext cx="873806" cy="1157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7" name="직선 연결선 236">
            <a:extLst>
              <a:ext uri="{FF2B5EF4-FFF2-40B4-BE49-F238E27FC236}">
                <a16:creationId xmlns:a16="http://schemas.microsoft.com/office/drawing/2014/main" id="{1624EB0F-2C85-4335-8284-0F039D4D10CA}"/>
              </a:ext>
            </a:extLst>
          </p:cNvPr>
          <p:cNvCxnSpPr>
            <a:cxnSpLocks/>
          </p:cNvCxnSpPr>
          <p:nvPr/>
        </p:nvCxnSpPr>
        <p:spPr>
          <a:xfrm flipH="1">
            <a:off x="5378520" y="5542796"/>
            <a:ext cx="1" cy="39081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8" name="직선 연결선 237">
            <a:extLst>
              <a:ext uri="{FF2B5EF4-FFF2-40B4-BE49-F238E27FC236}">
                <a16:creationId xmlns:a16="http://schemas.microsoft.com/office/drawing/2014/main" id="{94F67624-1142-4711-882E-A159FBA4E0DD}"/>
              </a:ext>
            </a:extLst>
          </p:cNvPr>
          <p:cNvCxnSpPr>
            <a:cxnSpLocks/>
          </p:cNvCxnSpPr>
          <p:nvPr/>
        </p:nvCxnSpPr>
        <p:spPr>
          <a:xfrm flipH="1">
            <a:off x="5575741" y="5362473"/>
            <a:ext cx="10853" cy="42627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9" name="직선 연결선 238">
            <a:extLst>
              <a:ext uri="{FF2B5EF4-FFF2-40B4-BE49-F238E27FC236}">
                <a16:creationId xmlns:a16="http://schemas.microsoft.com/office/drawing/2014/main" id="{B5C2A598-792E-4769-B93B-6091D94C9600}"/>
              </a:ext>
            </a:extLst>
          </p:cNvPr>
          <p:cNvCxnSpPr>
            <a:cxnSpLocks/>
          </p:cNvCxnSpPr>
          <p:nvPr/>
        </p:nvCxnSpPr>
        <p:spPr>
          <a:xfrm flipV="1">
            <a:off x="5378520" y="5335955"/>
            <a:ext cx="197219" cy="17781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0" name="직선 연결선 239">
            <a:extLst>
              <a:ext uri="{FF2B5EF4-FFF2-40B4-BE49-F238E27FC236}">
                <a16:creationId xmlns:a16="http://schemas.microsoft.com/office/drawing/2014/main" id="{18E61B84-7C70-40B9-9D72-6A1B94457E82}"/>
              </a:ext>
            </a:extLst>
          </p:cNvPr>
          <p:cNvCxnSpPr>
            <a:cxnSpLocks/>
          </p:cNvCxnSpPr>
          <p:nvPr/>
        </p:nvCxnSpPr>
        <p:spPr>
          <a:xfrm flipV="1">
            <a:off x="5365079" y="5774230"/>
            <a:ext cx="152400" cy="11700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0" name="직사각형 209">
            <a:extLst>
              <a:ext uri="{FF2B5EF4-FFF2-40B4-BE49-F238E27FC236}">
                <a16:creationId xmlns:a16="http://schemas.microsoft.com/office/drawing/2014/main" id="{EC5376BB-C815-49DA-8004-F4196B4945CA}"/>
              </a:ext>
            </a:extLst>
          </p:cNvPr>
          <p:cNvSpPr/>
          <p:nvPr/>
        </p:nvSpPr>
        <p:spPr>
          <a:xfrm>
            <a:off x="5987057" y="4863879"/>
            <a:ext cx="525319" cy="38401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38100" dir="21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19050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40000"/>
                <a:lumOff val="6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2" name="직사각형 231">
            <a:extLst>
              <a:ext uri="{FF2B5EF4-FFF2-40B4-BE49-F238E27FC236}">
                <a16:creationId xmlns:a16="http://schemas.microsoft.com/office/drawing/2014/main" id="{5CEF3A8C-E041-494B-A3AD-75AF93407F68}"/>
              </a:ext>
            </a:extLst>
          </p:cNvPr>
          <p:cNvSpPr/>
          <p:nvPr/>
        </p:nvSpPr>
        <p:spPr>
          <a:xfrm>
            <a:off x="5695078" y="5699932"/>
            <a:ext cx="525319" cy="38401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38100" dir="21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19050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40000"/>
                <a:lumOff val="6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1" name="직사각형 240">
            <a:extLst>
              <a:ext uri="{FF2B5EF4-FFF2-40B4-BE49-F238E27FC236}">
                <a16:creationId xmlns:a16="http://schemas.microsoft.com/office/drawing/2014/main" id="{D34B2E64-7AA0-4103-A0C6-4331F8A55339}"/>
              </a:ext>
            </a:extLst>
          </p:cNvPr>
          <p:cNvSpPr/>
          <p:nvPr/>
        </p:nvSpPr>
        <p:spPr>
          <a:xfrm>
            <a:off x="6106474" y="5420271"/>
            <a:ext cx="612330" cy="38401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38100" dir="21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19050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40000"/>
                <a:lumOff val="60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0" name="제목 1">
            <a:extLst>
              <a:ext uri="{FF2B5EF4-FFF2-40B4-BE49-F238E27FC236}">
                <a16:creationId xmlns:a16="http://schemas.microsoft.com/office/drawing/2014/main" id="{FB777DFE-28FA-4750-9B48-4AE51DB04B93}"/>
              </a:ext>
            </a:extLst>
          </p:cNvPr>
          <p:cNvSpPr txBox="1">
            <a:spLocks/>
          </p:cNvSpPr>
          <p:nvPr/>
        </p:nvSpPr>
        <p:spPr>
          <a:xfrm>
            <a:off x="4998411" y="6440148"/>
            <a:ext cx="1681823" cy="2601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Roi Pooling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251" name="직선 화살표 연결선 250">
            <a:extLst>
              <a:ext uri="{FF2B5EF4-FFF2-40B4-BE49-F238E27FC236}">
                <a16:creationId xmlns:a16="http://schemas.microsoft.com/office/drawing/2014/main" id="{EBFAE450-EE10-47F1-85AD-890CB2C7A880}"/>
              </a:ext>
            </a:extLst>
          </p:cNvPr>
          <p:cNvCxnSpPr>
            <a:cxnSpLocks/>
          </p:cNvCxnSpPr>
          <p:nvPr/>
        </p:nvCxnSpPr>
        <p:spPr>
          <a:xfrm>
            <a:off x="6249716" y="5029448"/>
            <a:ext cx="545599" cy="264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2" name="직선 화살표 연결선 251">
            <a:extLst>
              <a:ext uri="{FF2B5EF4-FFF2-40B4-BE49-F238E27FC236}">
                <a16:creationId xmlns:a16="http://schemas.microsoft.com/office/drawing/2014/main" id="{08DFB005-F477-4343-A678-F7074B2E54CF}"/>
              </a:ext>
            </a:extLst>
          </p:cNvPr>
          <p:cNvCxnSpPr/>
          <p:nvPr/>
        </p:nvCxnSpPr>
        <p:spPr>
          <a:xfrm>
            <a:off x="6402116" y="5630176"/>
            <a:ext cx="39319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3" name="직선 화살표 연결선 252">
            <a:extLst>
              <a:ext uri="{FF2B5EF4-FFF2-40B4-BE49-F238E27FC236}">
                <a16:creationId xmlns:a16="http://schemas.microsoft.com/office/drawing/2014/main" id="{9F8DF3B4-4164-4AF1-A2DD-F26C6A203BDD}"/>
              </a:ext>
            </a:extLst>
          </p:cNvPr>
          <p:cNvCxnSpPr>
            <a:cxnSpLocks/>
          </p:cNvCxnSpPr>
          <p:nvPr/>
        </p:nvCxnSpPr>
        <p:spPr>
          <a:xfrm>
            <a:off x="5909874" y="5948819"/>
            <a:ext cx="8854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3" name="타원 292">
            <a:extLst>
              <a:ext uri="{FF2B5EF4-FFF2-40B4-BE49-F238E27FC236}">
                <a16:creationId xmlns:a16="http://schemas.microsoft.com/office/drawing/2014/main" id="{3D16BA73-DE66-4603-BAE7-C6C98B7FACFB}"/>
              </a:ext>
            </a:extLst>
          </p:cNvPr>
          <p:cNvSpPr/>
          <p:nvPr/>
        </p:nvSpPr>
        <p:spPr>
          <a:xfrm>
            <a:off x="6914447" y="4541619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4" name="타원 293">
            <a:extLst>
              <a:ext uri="{FF2B5EF4-FFF2-40B4-BE49-F238E27FC236}">
                <a16:creationId xmlns:a16="http://schemas.microsoft.com/office/drawing/2014/main" id="{4DD70D87-5E5E-41DC-8C30-888217009802}"/>
              </a:ext>
            </a:extLst>
          </p:cNvPr>
          <p:cNvSpPr/>
          <p:nvPr/>
        </p:nvSpPr>
        <p:spPr>
          <a:xfrm>
            <a:off x="6914447" y="4878830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5" name="타원 294">
            <a:extLst>
              <a:ext uri="{FF2B5EF4-FFF2-40B4-BE49-F238E27FC236}">
                <a16:creationId xmlns:a16="http://schemas.microsoft.com/office/drawing/2014/main" id="{2E3DEC08-99DA-49E6-AB17-8CB2E4259554}"/>
              </a:ext>
            </a:extLst>
          </p:cNvPr>
          <p:cNvSpPr/>
          <p:nvPr/>
        </p:nvSpPr>
        <p:spPr>
          <a:xfrm>
            <a:off x="6914447" y="5764134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6" name="타원 295">
            <a:extLst>
              <a:ext uri="{FF2B5EF4-FFF2-40B4-BE49-F238E27FC236}">
                <a16:creationId xmlns:a16="http://schemas.microsoft.com/office/drawing/2014/main" id="{F0BE140F-8A7F-494E-9641-BC9FD5E0FA33}"/>
              </a:ext>
            </a:extLst>
          </p:cNvPr>
          <p:cNvSpPr/>
          <p:nvPr/>
        </p:nvSpPr>
        <p:spPr>
          <a:xfrm>
            <a:off x="6914447" y="6088031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7" name="제목 1">
            <a:extLst>
              <a:ext uri="{FF2B5EF4-FFF2-40B4-BE49-F238E27FC236}">
                <a16:creationId xmlns:a16="http://schemas.microsoft.com/office/drawing/2014/main" id="{4645FF50-03DC-4689-A4BF-5EA22A315283}"/>
              </a:ext>
            </a:extLst>
          </p:cNvPr>
          <p:cNvSpPr txBox="1">
            <a:spLocks/>
          </p:cNvSpPr>
          <p:nvPr/>
        </p:nvSpPr>
        <p:spPr>
          <a:xfrm>
            <a:off x="6239184" y="5040589"/>
            <a:ext cx="1584522" cy="63623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ko-KR" altLang="en-US" sz="1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298" name="직선 연결선 297">
            <a:extLst>
              <a:ext uri="{FF2B5EF4-FFF2-40B4-BE49-F238E27FC236}">
                <a16:creationId xmlns:a16="http://schemas.microsoft.com/office/drawing/2014/main" id="{6BF52CDF-CAA0-4E80-A2C6-B4A38024C46B}"/>
              </a:ext>
            </a:extLst>
          </p:cNvPr>
          <p:cNvCxnSpPr>
            <a:cxnSpLocks/>
            <a:stCxn id="293" idx="6"/>
            <a:endCxn id="305" idx="2"/>
          </p:cNvCxnSpPr>
          <p:nvPr/>
        </p:nvCxnSpPr>
        <p:spPr>
          <a:xfrm flipV="1">
            <a:off x="7148447" y="4655069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직선 연결선 298">
            <a:extLst>
              <a:ext uri="{FF2B5EF4-FFF2-40B4-BE49-F238E27FC236}">
                <a16:creationId xmlns:a16="http://schemas.microsoft.com/office/drawing/2014/main" id="{3D9759E8-1B1F-4CB5-B634-1A36B7D92FB0}"/>
              </a:ext>
            </a:extLst>
          </p:cNvPr>
          <p:cNvCxnSpPr>
            <a:cxnSpLocks/>
            <a:stCxn id="294" idx="6"/>
            <a:endCxn id="306" idx="2"/>
          </p:cNvCxnSpPr>
          <p:nvPr/>
        </p:nvCxnSpPr>
        <p:spPr>
          <a:xfrm flipV="1">
            <a:off x="7148447" y="4992280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직선 연결선 299">
            <a:extLst>
              <a:ext uri="{FF2B5EF4-FFF2-40B4-BE49-F238E27FC236}">
                <a16:creationId xmlns:a16="http://schemas.microsoft.com/office/drawing/2014/main" id="{C61C7E08-DE9E-4571-A05C-7D76846890E2}"/>
              </a:ext>
            </a:extLst>
          </p:cNvPr>
          <p:cNvCxnSpPr>
            <a:cxnSpLocks/>
            <a:stCxn id="295" idx="6"/>
            <a:endCxn id="307" idx="2"/>
          </p:cNvCxnSpPr>
          <p:nvPr/>
        </p:nvCxnSpPr>
        <p:spPr>
          <a:xfrm flipV="1">
            <a:off x="7148447" y="5877584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5" name="타원 304">
            <a:extLst>
              <a:ext uri="{FF2B5EF4-FFF2-40B4-BE49-F238E27FC236}">
                <a16:creationId xmlns:a16="http://schemas.microsoft.com/office/drawing/2014/main" id="{28E59618-9A36-452F-BCA8-A7A8C6F9E6D6}"/>
              </a:ext>
            </a:extLst>
          </p:cNvPr>
          <p:cNvSpPr/>
          <p:nvPr/>
        </p:nvSpPr>
        <p:spPr>
          <a:xfrm>
            <a:off x="7845906" y="4538069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6" name="타원 305">
            <a:extLst>
              <a:ext uri="{FF2B5EF4-FFF2-40B4-BE49-F238E27FC236}">
                <a16:creationId xmlns:a16="http://schemas.microsoft.com/office/drawing/2014/main" id="{5E645DA7-EEBE-4A0B-89EA-AA2F51B894B0}"/>
              </a:ext>
            </a:extLst>
          </p:cNvPr>
          <p:cNvSpPr/>
          <p:nvPr/>
        </p:nvSpPr>
        <p:spPr>
          <a:xfrm>
            <a:off x="7845906" y="4875280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7" name="타원 306">
            <a:extLst>
              <a:ext uri="{FF2B5EF4-FFF2-40B4-BE49-F238E27FC236}">
                <a16:creationId xmlns:a16="http://schemas.microsoft.com/office/drawing/2014/main" id="{DC4E7054-C170-4A4B-84E0-92177A8328E5}"/>
              </a:ext>
            </a:extLst>
          </p:cNvPr>
          <p:cNvSpPr/>
          <p:nvPr/>
        </p:nvSpPr>
        <p:spPr>
          <a:xfrm>
            <a:off x="7845906" y="5760584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8" name="타원 307">
            <a:extLst>
              <a:ext uri="{FF2B5EF4-FFF2-40B4-BE49-F238E27FC236}">
                <a16:creationId xmlns:a16="http://schemas.microsoft.com/office/drawing/2014/main" id="{D5729FB6-EA3E-43BF-8A5A-1E14B813A791}"/>
              </a:ext>
            </a:extLst>
          </p:cNvPr>
          <p:cNvSpPr/>
          <p:nvPr/>
        </p:nvSpPr>
        <p:spPr>
          <a:xfrm>
            <a:off x="7845906" y="6084481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9" name="제목 1">
            <a:extLst>
              <a:ext uri="{FF2B5EF4-FFF2-40B4-BE49-F238E27FC236}">
                <a16:creationId xmlns:a16="http://schemas.microsoft.com/office/drawing/2014/main" id="{8735EA9E-8DBF-4184-BD63-186C9F1F0A5B}"/>
              </a:ext>
            </a:extLst>
          </p:cNvPr>
          <p:cNvSpPr txBox="1">
            <a:spLocks/>
          </p:cNvSpPr>
          <p:nvPr/>
        </p:nvSpPr>
        <p:spPr>
          <a:xfrm>
            <a:off x="7156131" y="5066066"/>
            <a:ext cx="1584522" cy="63623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  <a:p>
            <a:r>
              <a:rPr lang="en-US" altLang="ko-KR" sz="1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  <a:endParaRPr lang="ko-KR" altLang="en-US" sz="1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333" name="직선 연결선 332">
            <a:extLst>
              <a:ext uri="{FF2B5EF4-FFF2-40B4-BE49-F238E27FC236}">
                <a16:creationId xmlns:a16="http://schemas.microsoft.com/office/drawing/2014/main" id="{13251AAB-5144-41F8-B4A7-FC32EBE42CB5}"/>
              </a:ext>
            </a:extLst>
          </p:cNvPr>
          <p:cNvCxnSpPr>
            <a:cxnSpLocks/>
          </p:cNvCxnSpPr>
          <p:nvPr/>
        </p:nvCxnSpPr>
        <p:spPr>
          <a:xfrm flipV="1">
            <a:off x="7148447" y="6201481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직선 연결선 333">
            <a:extLst>
              <a:ext uri="{FF2B5EF4-FFF2-40B4-BE49-F238E27FC236}">
                <a16:creationId xmlns:a16="http://schemas.microsoft.com/office/drawing/2014/main" id="{B2DC476B-DAC5-4C04-8F01-B76CAC141DA8}"/>
              </a:ext>
            </a:extLst>
          </p:cNvPr>
          <p:cNvCxnSpPr>
            <a:cxnSpLocks/>
            <a:stCxn id="293" idx="6"/>
            <a:endCxn id="306" idx="2"/>
          </p:cNvCxnSpPr>
          <p:nvPr/>
        </p:nvCxnSpPr>
        <p:spPr>
          <a:xfrm>
            <a:off x="7148447" y="4658619"/>
            <a:ext cx="697459" cy="3336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직선 연결선 336">
            <a:extLst>
              <a:ext uri="{FF2B5EF4-FFF2-40B4-BE49-F238E27FC236}">
                <a16:creationId xmlns:a16="http://schemas.microsoft.com/office/drawing/2014/main" id="{765E446E-7950-45F7-9F47-FA33FC03618C}"/>
              </a:ext>
            </a:extLst>
          </p:cNvPr>
          <p:cNvCxnSpPr>
            <a:cxnSpLocks/>
            <a:endCxn id="305" idx="2"/>
          </p:cNvCxnSpPr>
          <p:nvPr/>
        </p:nvCxnSpPr>
        <p:spPr>
          <a:xfrm flipV="1">
            <a:off x="7153996" y="4655069"/>
            <a:ext cx="691910" cy="3441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직선 연결선 340">
            <a:extLst>
              <a:ext uri="{FF2B5EF4-FFF2-40B4-BE49-F238E27FC236}">
                <a16:creationId xmlns:a16="http://schemas.microsoft.com/office/drawing/2014/main" id="{8B695DB9-6E93-4C22-942E-2664BDC9E7A2}"/>
              </a:ext>
            </a:extLst>
          </p:cNvPr>
          <p:cNvCxnSpPr>
            <a:cxnSpLocks/>
            <a:stCxn id="293" idx="6"/>
            <a:endCxn id="307" idx="2"/>
          </p:cNvCxnSpPr>
          <p:nvPr/>
        </p:nvCxnSpPr>
        <p:spPr>
          <a:xfrm>
            <a:off x="7148447" y="4658619"/>
            <a:ext cx="697459" cy="12189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직선 연결선 343">
            <a:extLst>
              <a:ext uri="{FF2B5EF4-FFF2-40B4-BE49-F238E27FC236}">
                <a16:creationId xmlns:a16="http://schemas.microsoft.com/office/drawing/2014/main" id="{6C124E06-FB51-47D3-9991-57B4547B496F}"/>
              </a:ext>
            </a:extLst>
          </p:cNvPr>
          <p:cNvCxnSpPr>
            <a:cxnSpLocks/>
            <a:stCxn id="293" idx="6"/>
            <a:endCxn id="308" idx="2"/>
          </p:cNvCxnSpPr>
          <p:nvPr/>
        </p:nvCxnSpPr>
        <p:spPr>
          <a:xfrm>
            <a:off x="7148447" y="4658619"/>
            <a:ext cx="697459" cy="15428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직선 연결선 346">
            <a:extLst>
              <a:ext uri="{FF2B5EF4-FFF2-40B4-BE49-F238E27FC236}">
                <a16:creationId xmlns:a16="http://schemas.microsoft.com/office/drawing/2014/main" id="{EE81A6D9-3356-4CDF-A105-86964BE1CE5E}"/>
              </a:ext>
            </a:extLst>
          </p:cNvPr>
          <p:cNvCxnSpPr>
            <a:cxnSpLocks/>
            <a:endCxn id="307" idx="2"/>
          </p:cNvCxnSpPr>
          <p:nvPr/>
        </p:nvCxnSpPr>
        <p:spPr>
          <a:xfrm>
            <a:off x="7170645" y="5010359"/>
            <a:ext cx="675261" cy="86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0" name="직선 연결선 349">
            <a:extLst>
              <a:ext uri="{FF2B5EF4-FFF2-40B4-BE49-F238E27FC236}">
                <a16:creationId xmlns:a16="http://schemas.microsoft.com/office/drawing/2014/main" id="{0A9CECB2-866C-4F3C-AAE3-45DAC85BBBC3}"/>
              </a:ext>
            </a:extLst>
          </p:cNvPr>
          <p:cNvCxnSpPr>
            <a:cxnSpLocks/>
            <a:stCxn id="295" idx="6"/>
            <a:endCxn id="308" idx="2"/>
          </p:cNvCxnSpPr>
          <p:nvPr/>
        </p:nvCxnSpPr>
        <p:spPr>
          <a:xfrm>
            <a:off x="7148447" y="5881134"/>
            <a:ext cx="697459" cy="3203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3" name="직선 연결선 352">
            <a:extLst>
              <a:ext uri="{FF2B5EF4-FFF2-40B4-BE49-F238E27FC236}">
                <a16:creationId xmlns:a16="http://schemas.microsoft.com/office/drawing/2014/main" id="{74D55A3D-48E8-4324-B68D-719E519A98CF}"/>
              </a:ext>
            </a:extLst>
          </p:cNvPr>
          <p:cNvCxnSpPr>
            <a:cxnSpLocks/>
            <a:stCxn id="295" idx="6"/>
            <a:endCxn id="306" idx="2"/>
          </p:cNvCxnSpPr>
          <p:nvPr/>
        </p:nvCxnSpPr>
        <p:spPr>
          <a:xfrm flipV="1">
            <a:off x="7148447" y="4992280"/>
            <a:ext cx="697459" cy="8888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7" name="직선 연결선 356">
            <a:extLst>
              <a:ext uri="{FF2B5EF4-FFF2-40B4-BE49-F238E27FC236}">
                <a16:creationId xmlns:a16="http://schemas.microsoft.com/office/drawing/2014/main" id="{BC1B165A-A8F4-49D7-9851-14F31E862CDB}"/>
              </a:ext>
            </a:extLst>
          </p:cNvPr>
          <p:cNvCxnSpPr>
            <a:cxnSpLocks/>
            <a:stCxn id="295" idx="6"/>
            <a:endCxn id="305" idx="2"/>
          </p:cNvCxnSpPr>
          <p:nvPr/>
        </p:nvCxnSpPr>
        <p:spPr>
          <a:xfrm flipV="1">
            <a:off x="7148447" y="4655069"/>
            <a:ext cx="697459" cy="1226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직선 연결선 359">
            <a:extLst>
              <a:ext uri="{FF2B5EF4-FFF2-40B4-BE49-F238E27FC236}">
                <a16:creationId xmlns:a16="http://schemas.microsoft.com/office/drawing/2014/main" id="{66FAF379-5F15-4D8F-B2CD-57B211D96968}"/>
              </a:ext>
            </a:extLst>
          </p:cNvPr>
          <p:cNvCxnSpPr>
            <a:cxnSpLocks/>
            <a:stCxn id="296" idx="6"/>
            <a:endCxn id="307" idx="2"/>
          </p:cNvCxnSpPr>
          <p:nvPr/>
        </p:nvCxnSpPr>
        <p:spPr>
          <a:xfrm flipV="1">
            <a:off x="7148447" y="5877584"/>
            <a:ext cx="697459" cy="3274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3" name="직선 연결선 362">
            <a:extLst>
              <a:ext uri="{FF2B5EF4-FFF2-40B4-BE49-F238E27FC236}">
                <a16:creationId xmlns:a16="http://schemas.microsoft.com/office/drawing/2014/main" id="{BFD6EF24-19DB-4C59-B62C-00432914060E}"/>
              </a:ext>
            </a:extLst>
          </p:cNvPr>
          <p:cNvCxnSpPr>
            <a:cxnSpLocks/>
            <a:stCxn id="296" idx="6"/>
            <a:endCxn id="306" idx="2"/>
          </p:cNvCxnSpPr>
          <p:nvPr/>
        </p:nvCxnSpPr>
        <p:spPr>
          <a:xfrm flipV="1">
            <a:off x="7148447" y="4992280"/>
            <a:ext cx="697459" cy="121275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6" name="직선 연결선 365">
            <a:extLst>
              <a:ext uri="{FF2B5EF4-FFF2-40B4-BE49-F238E27FC236}">
                <a16:creationId xmlns:a16="http://schemas.microsoft.com/office/drawing/2014/main" id="{333EE457-73DD-4861-9E9F-C9514ED94DC3}"/>
              </a:ext>
            </a:extLst>
          </p:cNvPr>
          <p:cNvCxnSpPr>
            <a:cxnSpLocks/>
            <a:stCxn id="296" idx="6"/>
            <a:endCxn id="305" idx="2"/>
          </p:cNvCxnSpPr>
          <p:nvPr/>
        </p:nvCxnSpPr>
        <p:spPr>
          <a:xfrm flipV="1">
            <a:off x="7148447" y="4655069"/>
            <a:ext cx="697459" cy="15499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3" name="타원 392">
            <a:extLst>
              <a:ext uri="{FF2B5EF4-FFF2-40B4-BE49-F238E27FC236}">
                <a16:creationId xmlns:a16="http://schemas.microsoft.com/office/drawing/2014/main" id="{D0FB8CFD-625E-43A0-A6AD-29A32E5153AC}"/>
              </a:ext>
            </a:extLst>
          </p:cNvPr>
          <p:cNvSpPr/>
          <p:nvPr/>
        </p:nvSpPr>
        <p:spPr>
          <a:xfrm>
            <a:off x="7840039" y="4541619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4" name="타원 393">
            <a:extLst>
              <a:ext uri="{FF2B5EF4-FFF2-40B4-BE49-F238E27FC236}">
                <a16:creationId xmlns:a16="http://schemas.microsoft.com/office/drawing/2014/main" id="{9CF3CE1A-1894-4339-9298-882DA9AF69CE}"/>
              </a:ext>
            </a:extLst>
          </p:cNvPr>
          <p:cNvSpPr/>
          <p:nvPr/>
        </p:nvSpPr>
        <p:spPr>
          <a:xfrm>
            <a:off x="7840039" y="4878830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5" name="타원 394">
            <a:extLst>
              <a:ext uri="{FF2B5EF4-FFF2-40B4-BE49-F238E27FC236}">
                <a16:creationId xmlns:a16="http://schemas.microsoft.com/office/drawing/2014/main" id="{DA89D5AA-BD4E-478E-8617-8A9EAB4995B1}"/>
              </a:ext>
            </a:extLst>
          </p:cNvPr>
          <p:cNvSpPr/>
          <p:nvPr/>
        </p:nvSpPr>
        <p:spPr>
          <a:xfrm>
            <a:off x="7840039" y="5764134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6" name="타원 395">
            <a:extLst>
              <a:ext uri="{FF2B5EF4-FFF2-40B4-BE49-F238E27FC236}">
                <a16:creationId xmlns:a16="http://schemas.microsoft.com/office/drawing/2014/main" id="{B943189B-27DA-42BA-B072-2773FF325647}"/>
              </a:ext>
            </a:extLst>
          </p:cNvPr>
          <p:cNvSpPr/>
          <p:nvPr/>
        </p:nvSpPr>
        <p:spPr>
          <a:xfrm>
            <a:off x="7840039" y="6088031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7" name="직선 연결선 396">
            <a:extLst>
              <a:ext uri="{FF2B5EF4-FFF2-40B4-BE49-F238E27FC236}">
                <a16:creationId xmlns:a16="http://schemas.microsoft.com/office/drawing/2014/main" id="{0447B525-54F4-4FF3-A29E-6D82EABD6173}"/>
              </a:ext>
            </a:extLst>
          </p:cNvPr>
          <p:cNvCxnSpPr>
            <a:cxnSpLocks/>
            <a:stCxn id="393" idx="6"/>
            <a:endCxn id="400" idx="2"/>
          </p:cNvCxnSpPr>
          <p:nvPr/>
        </p:nvCxnSpPr>
        <p:spPr>
          <a:xfrm flipV="1">
            <a:off x="8074039" y="4655069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직선 연결선 397">
            <a:extLst>
              <a:ext uri="{FF2B5EF4-FFF2-40B4-BE49-F238E27FC236}">
                <a16:creationId xmlns:a16="http://schemas.microsoft.com/office/drawing/2014/main" id="{C135F5D9-BC34-47B0-BF96-4073D0B8E1BD}"/>
              </a:ext>
            </a:extLst>
          </p:cNvPr>
          <p:cNvCxnSpPr>
            <a:cxnSpLocks/>
            <a:stCxn id="394" idx="6"/>
            <a:endCxn id="401" idx="2"/>
          </p:cNvCxnSpPr>
          <p:nvPr/>
        </p:nvCxnSpPr>
        <p:spPr>
          <a:xfrm flipV="1">
            <a:off x="8074039" y="4992280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직선 연결선 398">
            <a:extLst>
              <a:ext uri="{FF2B5EF4-FFF2-40B4-BE49-F238E27FC236}">
                <a16:creationId xmlns:a16="http://schemas.microsoft.com/office/drawing/2014/main" id="{D540DA5C-1360-4F70-B683-279B8FB7F69B}"/>
              </a:ext>
            </a:extLst>
          </p:cNvPr>
          <p:cNvCxnSpPr>
            <a:cxnSpLocks/>
            <a:stCxn id="395" idx="6"/>
            <a:endCxn id="402" idx="2"/>
          </p:cNvCxnSpPr>
          <p:nvPr/>
        </p:nvCxnSpPr>
        <p:spPr>
          <a:xfrm flipV="1">
            <a:off x="8074039" y="5877584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타원 399">
            <a:extLst>
              <a:ext uri="{FF2B5EF4-FFF2-40B4-BE49-F238E27FC236}">
                <a16:creationId xmlns:a16="http://schemas.microsoft.com/office/drawing/2014/main" id="{4CBF8B65-3040-48DC-836B-391D5499098D}"/>
              </a:ext>
            </a:extLst>
          </p:cNvPr>
          <p:cNvSpPr/>
          <p:nvPr/>
        </p:nvSpPr>
        <p:spPr>
          <a:xfrm>
            <a:off x="8771498" y="4538069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1" name="타원 400">
            <a:extLst>
              <a:ext uri="{FF2B5EF4-FFF2-40B4-BE49-F238E27FC236}">
                <a16:creationId xmlns:a16="http://schemas.microsoft.com/office/drawing/2014/main" id="{1DC9A275-4270-493D-800B-3B6B3386596E}"/>
              </a:ext>
            </a:extLst>
          </p:cNvPr>
          <p:cNvSpPr/>
          <p:nvPr/>
        </p:nvSpPr>
        <p:spPr>
          <a:xfrm>
            <a:off x="8771498" y="4875280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2" name="타원 401">
            <a:extLst>
              <a:ext uri="{FF2B5EF4-FFF2-40B4-BE49-F238E27FC236}">
                <a16:creationId xmlns:a16="http://schemas.microsoft.com/office/drawing/2014/main" id="{85DC8B1B-3D31-4E34-9C79-2EE99C2D453A}"/>
              </a:ext>
            </a:extLst>
          </p:cNvPr>
          <p:cNvSpPr/>
          <p:nvPr/>
        </p:nvSpPr>
        <p:spPr>
          <a:xfrm>
            <a:off x="8771498" y="5760584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3" name="타원 402">
            <a:extLst>
              <a:ext uri="{FF2B5EF4-FFF2-40B4-BE49-F238E27FC236}">
                <a16:creationId xmlns:a16="http://schemas.microsoft.com/office/drawing/2014/main" id="{446E56BD-86AE-40A6-B409-D26315C85A96}"/>
              </a:ext>
            </a:extLst>
          </p:cNvPr>
          <p:cNvSpPr/>
          <p:nvPr/>
        </p:nvSpPr>
        <p:spPr>
          <a:xfrm>
            <a:off x="8771498" y="6084481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05" name="직선 연결선 404">
            <a:extLst>
              <a:ext uri="{FF2B5EF4-FFF2-40B4-BE49-F238E27FC236}">
                <a16:creationId xmlns:a16="http://schemas.microsoft.com/office/drawing/2014/main" id="{C03E96EF-1A91-4BBF-A934-4C0BC6185EC9}"/>
              </a:ext>
            </a:extLst>
          </p:cNvPr>
          <p:cNvCxnSpPr>
            <a:cxnSpLocks/>
          </p:cNvCxnSpPr>
          <p:nvPr/>
        </p:nvCxnSpPr>
        <p:spPr>
          <a:xfrm flipV="1">
            <a:off x="8074039" y="6201481"/>
            <a:ext cx="697459" cy="35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직선 연결선 405">
            <a:extLst>
              <a:ext uri="{FF2B5EF4-FFF2-40B4-BE49-F238E27FC236}">
                <a16:creationId xmlns:a16="http://schemas.microsoft.com/office/drawing/2014/main" id="{CCE41878-0018-4DE2-953F-475518EE3A79}"/>
              </a:ext>
            </a:extLst>
          </p:cNvPr>
          <p:cNvCxnSpPr>
            <a:cxnSpLocks/>
            <a:stCxn id="393" idx="6"/>
            <a:endCxn id="401" idx="2"/>
          </p:cNvCxnSpPr>
          <p:nvPr/>
        </p:nvCxnSpPr>
        <p:spPr>
          <a:xfrm>
            <a:off x="8074039" y="4658619"/>
            <a:ext cx="697459" cy="3336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직선 연결선 406">
            <a:extLst>
              <a:ext uri="{FF2B5EF4-FFF2-40B4-BE49-F238E27FC236}">
                <a16:creationId xmlns:a16="http://schemas.microsoft.com/office/drawing/2014/main" id="{34711509-AA31-41D1-AE5A-672AD9382876}"/>
              </a:ext>
            </a:extLst>
          </p:cNvPr>
          <p:cNvCxnSpPr>
            <a:cxnSpLocks/>
            <a:endCxn id="400" idx="2"/>
          </p:cNvCxnSpPr>
          <p:nvPr/>
        </p:nvCxnSpPr>
        <p:spPr>
          <a:xfrm flipV="1">
            <a:off x="8079588" y="4655069"/>
            <a:ext cx="691910" cy="3441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직선 연결선 407">
            <a:extLst>
              <a:ext uri="{FF2B5EF4-FFF2-40B4-BE49-F238E27FC236}">
                <a16:creationId xmlns:a16="http://schemas.microsoft.com/office/drawing/2014/main" id="{4104F62C-2011-48A6-BBED-2CE6EDB082C1}"/>
              </a:ext>
            </a:extLst>
          </p:cNvPr>
          <p:cNvCxnSpPr>
            <a:cxnSpLocks/>
            <a:stCxn id="393" idx="6"/>
            <a:endCxn id="402" idx="2"/>
          </p:cNvCxnSpPr>
          <p:nvPr/>
        </p:nvCxnSpPr>
        <p:spPr>
          <a:xfrm>
            <a:off x="8074039" y="4658619"/>
            <a:ext cx="697459" cy="12189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직선 연결선 408">
            <a:extLst>
              <a:ext uri="{FF2B5EF4-FFF2-40B4-BE49-F238E27FC236}">
                <a16:creationId xmlns:a16="http://schemas.microsoft.com/office/drawing/2014/main" id="{981251BC-F8E0-4959-8F2F-55E6759155BD}"/>
              </a:ext>
            </a:extLst>
          </p:cNvPr>
          <p:cNvCxnSpPr>
            <a:cxnSpLocks/>
            <a:stCxn id="393" idx="6"/>
            <a:endCxn id="403" idx="2"/>
          </p:cNvCxnSpPr>
          <p:nvPr/>
        </p:nvCxnSpPr>
        <p:spPr>
          <a:xfrm>
            <a:off x="8074039" y="4658619"/>
            <a:ext cx="697459" cy="15428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" name="직선 연결선 409">
            <a:extLst>
              <a:ext uri="{FF2B5EF4-FFF2-40B4-BE49-F238E27FC236}">
                <a16:creationId xmlns:a16="http://schemas.microsoft.com/office/drawing/2014/main" id="{E78E355E-5AFF-49B6-83AC-A2AC613C520A}"/>
              </a:ext>
            </a:extLst>
          </p:cNvPr>
          <p:cNvCxnSpPr>
            <a:cxnSpLocks/>
            <a:endCxn id="402" idx="2"/>
          </p:cNvCxnSpPr>
          <p:nvPr/>
        </p:nvCxnSpPr>
        <p:spPr>
          <a:xfrm>
            <a:off x="8096237" y="5010359"/>
            <a:ext cx="675261" cy="8672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직선 연결선 410">
            <a:extLst>
              <a:ext uri="{FF2B5EF4-FFF2-40B4-BE49-F238E27FC236}">
                <a16:creationId xmlns:a16="http://schemas.microsoft.com/office/drawing/2014/main" id="{26A38DBD-3A8F-46EC-96EC-B260B8D4B7AD}"/>
              </a:ext>
            </a:extLst>
          </p:cNvPr>
          <p:cNvCxnSpPr>
            <a:cxnSpLocks/>
            <a:stCxn id="395" idx="6"/>
            <a:endCxn id="403" idx="2"/>
          </p:cNvCxnSpPr>
          <p:nvPr/>
        </p:nvCxnSpPr>
        <p:spPr>
          <a:xfrm>
            <a:off x="8074039" y="5881134"/>
            <a:ext cx="697459" cy="3203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직선 연결선 411">
            <a:extLst>
              <a:ext uri="{FF2B5EF4-FFF2-40B4-BE49-F238E27FC236}">
                <a16:creationId xmlns:a16="http://schemas.microsoft.com/office/drawing/2014/main" id="{CC96F22D-CDCF-45AA-8986-C4020E43B161}"/>
              </a:ext>
            </a:extLst>
          </p:cNvPr>
          <p:cNvCxnSpPr>
            <a:cxnSpLocks/>
            <a:stCxn id="395" idx="6"/>
            <a:endCxn id="401" idx="2"/>
          </p:cNvCxnSpPr>
          <p:nvPr/>
        </p:nvCxnSpPr>
        <p:spPr>
          <a:xfrm flipV="1">
            <a:off x="8074039" y="4992280"/>
            <a:ext cx="697459" cy="8888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3" name="직선 연결선 412">
            <a:extLst>
              <a:ext uri="{FF2B5EF4-FFF2-40B4-BE49-F238E27FC236}">
                <a16:creationId xmlns:a16="http://schemas.microsoft.com/office/drawing/2014/main" id="{E43358D5-6500-4966-A1C8-F266CF75E1B4}"/>
              </a:ext>
            </a:extLst>
          </p:cNvPr>
          <p:cNvCxnSpPr>
            <a:cxnSpLocks/>
            <a:stCxn id="395" idx="6"/>
            <a:endCxn id="400" idx="2"/>
          </p:cNvCxnSpPr>
          <p:nvPr/>
        </p:nvCxnSpPr>
        <p:spPr>
          <a:xfrm flipV="1">
            <a:off x="8074039" y="4655069"/>
            <a:ext cx="697459" cy="12260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4" name="직선 연결선 413">
            <a:extLst>
              <a:ext uri="{FF2B5EF4-FFF2-40B4-BE49-F238E27FC236}">
                <a16:creationId xmlns:a16="http://schemas.microsoft.com/office/drawing/2014/main" id="{A02EA6CE-584D-4DEB-B40B-743FAFF506FF}"/>
              </a:ext>
            </a:extLst>
          </p:cNvPr>
          <p:cNvCxnSpPr>
            <a:cxnSpLocks/>
            <a:stCxn id="396" idx="6"/>
            <a:endCxn id="402" idx="2"/>
          </p:cNvCxnSpPr>
          <p:nvPr/>
        </p:nvCxnSpPr>
        <p:spPr>
          <a:xfrm flipV="1">
            <a:off x="8074039" y="5877584"/>
            <a:ext cx="697459" cy="32744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5" name="직선 연결선 414">
            <a:extLst>
              <a:ext uri="{FF2B5EF4-FFF2-40B4-BE49-F238E27FC236}">
                <a16:creationId xmlns:a16="http://schemas.microsoft.com/office/drawing/2014/main" id="{E2A7103E-F755-4897-9E54-CA07DF56D39E}"/>
              </a:ext>
            </a:extLst>
          </p:cNvPr>
          <p:cNvCxnSpPr>
            <a:cxnSpLocks/>
            <a:stCxn id="396" idx="6"/>
            <a:endCxn id="401" idx="2"/>
          </p:cNvCxnSpPr>
          <p:nvPr/>
        </p:nvCxnSpPr>
        <p:spPr>
          <a:xfrm flipV="1">
            <a:off x="8074039" y="4992280"/>
            <a:ext cx="697459" cy="121275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6" name="직선 연결선 415">
            <a:extLst>
              <a:ext uri="{FF2B5EF4-FFF2-40B4-BE49-F238E27FC236}">
                <a16:creationId xmlns:a16="http://schemas.microsoft.com/office/drawing/2014/main" id="{78964DE8-7294-477A-A04F-F7FDCDCFEB5D}"/>
              </a:ext>
            </a:extLst>
          </p:cNvPr>
          <p:cNvCxnSpPr>
            <a:cxnSpLocks/>
            <a:stCxn id="396" idx="6"/>
            <a:endCxn id="400" idx="2"/>
          </p:cNvCxnSpPr>
          <p:nvPr/>
        </p:nvCxnSpPr>
        <p:spPr>
          <a:xfrm flipV="1">
            <a:off x="8074039" y="4655069"/>
            <a:ext cx="697459" cy="154996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7" name="직사각형 416">
            <a:extLst>
              <a:ext uri="{FF2B5EF4-FFF2-40B4-BE49-F238E27FC236}">
                <a16:creationId xmlns:a16="http://schemas.microsoft.com/office/drawing/2014/main" id="{A4D64434-4160-4E8A-B978-6737AFCC950A}"/>
              </a:ext>
            </a:extLst>
          </p:cNvPr>
          <p:cNvSpPr/>
          <p:nvPr/>
        </p:nvSpPr>
        <p:spPr>
          <a:xfrm>
            <a:off x="9451273" y="4999174"/>
            <a:ext cx="895370" cy="4270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>
                <a:solidFill>
                  <a:schemeClr val="tx1"/>
                </a:solidFill>
              </a:rPr>
              <a:t>Softmax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418" name="직선 연결선 417">
            <a:extLst>
              <a:ext uri="{FF2B5EF4-FFF2-40B4-BE49-F238E27FC236}">
                <a16:creationId xmlns:a16="http://schemas.microsoft.com/office/drawing/2014/main" id="{C870FF9F-5332-49E5-A472-46CBEF7A5806}"/>
              </a:ext>
            </a:extLst>
          </p:cNvPr>
          <p:cNvCxnSpPr>
            <a:cxnSpLocks/>
            <a:stCxn id="400" idx="6"/>
            <a:endCxn id="417" idx="1"/>
          </p:cNvCxnSpPr>
          <p:nvPr/>
        </p:nvCxnSpPr>
        <p:spPr>
          <a:xfrm>
            <a:off x="9005498" y="4655069"/>
            <a:ext cx="445775" cy="5576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9" name="직선 연결선 418">
            <a:extLst>
              <a:ext uri="{FF2B5EF4-FFF2-40B4-BE49-F238E27FC236}">
                <a16:creationId xmlns:a16="http://schemas.microsoft.com/office/drawing/2014/main" id="{77B10DF7-82DA-4A16-8BC1-C9D9BDBF6B21}"/>
              </a:ext>
            </a:extLst>
          </p:cNvPr>
          <p:cNvCxnSpPr>
            <a:cxnSpLocks/>
            <a:stCxn id="401" idx="6"/>
            <a:endCxn id="417" idx="1"/>
          </p:cNvCxnSpPr>
          <p:nvPr/>
        </p:nvCxnSpPr>
        <p:spPr>
          <a:xfrm>
            <a:off x="9005498" y="4992280"/>
            <a:ext cx="445775" cy="2204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직선 연결선 419">
            <a:extLst>
              <a:ext uri="{FF2B5EF4-FFF2-40B4-BE49-F238E27FC236}">
                <a16:creationId xmlns:a16="http://schemas.microsoft.com/office/drawing/2014/main" id="{4D14A47E-EC89-465C-9E5D-CBAE19DB6B7F}"/>
              </a:ext>
            </a:extLst>
          </p:cNvPr>
          <p:cNvCxnSpPr>
            <a:cxnSpLocks/>
            <a:stCxn id="402" idx="6"/>
            <a:endCxn id="417" idx="1"/>
          </p:cNvCxnSpPr>
          <p:nvPr/>
        </p:nvCxnSpPr>
        <p:spPr>
          <a:xfrm flipV="1">
            <a:off x="9005498" y="5212706"/>
            <a:ext cx="445775" cy="6648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1" name="직선 연결선 420">
            <a:extLst>
              <a:ext uri="{FF2B5EF4-FFF2-40B4-BE49-F238E27FC236}">
                <a16:creationId xmlns:a16="http://schemas.microsoft.com/office/drawing/2014/main" id="{42E3ACFD-5EAB-4F57-BC8F-5857A85C9F1A}"/>
              </a:ext>
            </a:extLst>
          </p:cNvPr>
          <p:cNvCxnSpPr>
            <a:cxnSpLocks/>
            <a:stCxn id="403" idx="6"/>
            <a:endCxn id="417" idx="1"/>
          </p:cNvCxnSpPr>
          <p:nvPr/>
        </p:nvCxnSpPr>
        <p:spPr>
          <a:xfrm flipV="1">
            <a:off x="9005498" y="5212706"/>
            <a:ext cx="445775" cy="9887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2" name="직사각형 421">
            <a:extLst>
              <a:ext uri="{FF2B5EF4-FFF2-40B4-BE49-F238E27FC236}">
                <a16:creationId xmlns:a16="http://schemas.microsoft.com/office/drawing/2014/main" id="{E4882C6D-5A10-430E-9ADE-66607AA26C37}"/>
              </a:ext>
            </a:extLst>
          </p:cNvPr>
          <p:cNvSpPr/>
          <p:nvPr/>
        </p:nvSpPr>
        <p:spPr>
          <a:xfrm>
            <a:off x="9432223" y="5646524"/>
            <a:ext cx="895370" cy="42706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Regressor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423" name="직선 연결선 422">
            <a:extLst>
              <a:ext uri="{FF2B5EF4-FFF2-40B4-BE49-F238E27FC236}">
                <a16:creationId xmlns:a16="http://schemas.microsoft.com/office/drawing/2014/main" id="{5DA69E68-62BE-4088-B83B-9AB10B226E46}"/>
              </a:ext>
            </a:extLst>
          </p:cNvPr>
          <p:cNvCxnSpPr>
            <a:cxnSpLocks/>
            <a:stCxn id="400" idx="6"/>
            <a:endCxn id="422" idx="1"/>
          </p:cNvCxnSpPr>
          <p:nvPr/>
        </p:nvCxnSpPr>
        <p:spPr>
          <a:xfrm>
            <a:off x="9005498" y="4655069"/>
            <a:ext cx="426725" cy="12049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4" name="직선 연결선 423">
            <a:extLst>
              <a:ext uri="{FF2B5EF4-FFF2-40B4-BE49-F238E27FC236}">
                <a16:creationId xmlns:a16="http://schemas.microsoft.com/office/drawing/2014/main" id="{B9FFDC62-EE0B-4FB2-BE35-D1BF4F6BAC61}"/>
              </a:ext>
            </a:extLst>
          </p:cNvPr>
          <p:cNvCxnSpPr>
            <a:cxnSpLocks/>
            <a:stCxn id="401" idx="6"/>
            <a:endCxn id="422" idx="1"/>
          </p:cNvCxnSpPr>
          <p:nvPr/>
        </p:nvCxnSpPr>
        <p:spPr>
          <a:xfrm>
            <a:off x="9005498" y="4992280"/>
            <a:ext cx="426725" cy="8677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5" name="직선 연결선 424">
            <a:extLst>
              <a:ext uri="{FF2B5EF4-FFF2-40B4-BE49-F238E27FC236}">
                <a16:creationId xmlns:a16="http://schemas.microsoft.com/office/drawing/2014/main" id="{2E8EB819-63EC-4187-862A-CAD2F543080C}"/>
              </a:ext>
            </a:extLst>
          </p:cNvPr>
          <p:cNvCxnSpPr>
            <a:cxnSpLocks/>
            <a:stCxn id="402" idx="6"/>
            <a:endCxn id="422" idx="1"/>
          </p:cNvCxnSpPr>
          <p:nvPr/>
        </p:nvCxnSpPr>
        <p:spPr>
          <a:xfrm flipV="1">
            <a:off x="9005498" y="5860056"/>
            <a:ext cx="426725" cy="175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직선 연결선 425">
            <a:extLst>
              <a:ext uri="{FF2B5EF4-FFF2-40B4-BE49-F238E27FC236}">
                <a16:creationId xmlns:a16="http://schemas.microsoft.com/office/drawing/2014/main" id="{12346856-1887-4227-8F9C-9ACE5E8E4977}"/>
              </a:ext>
            </a:extLst>
          </p:cNvPr>
          <p:cNvCxnSpPr>
            <a:cxnSpLocks/>
            <a:stCxn id="403" idx="6"/>
            <a:endCxn id="422" idx="1"/>
          </p:cNvCxnSpPr>
          <p:nvPr/>
        </p:nvCxnSpPr>
        <p:spPr>
          <a:xfrm flipV="1">
            <a:off x="9005498" y="5860056"/>
            <a:ext cx="426725" cy="3414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7" name="타원 426">
            <a:extLst>
              <a:ext uri="{FF2B5EF4-FFF2-40B4-BE49-F238E27FC236}">
                <a16:creationId xmlns:a16="http://schemas.microsoft.com/office/drawing/2014/main" id="{EBA0FE24-7643-4C5B-A439-61D7D6429DC5}"/>
              </a:ext>
            </a:extLst>
          </p:cNvPr>
          <p:cNvSpPr/>
          <p:nvPr/>
        </p:nvSpPr>
        <p:spPr>
          <a:xfrm>
            <a:off x="8771498" y="5294915"/>
            <a:ext cx="234000" cy="23400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8" name="직선 연결선 427">
            <a:extLst>
              <a:ext uri="{FF2B5EF4-FFF2-40B4-BE49-F238E27FC236}">
                <a16:creationId xmlns:a16="http://schemas.microsoft.com/office/drawing/2014/main" id="{BD054317-F57F-4730-B8AA-068D8B4825DF}"/>
              </a:ext>
            </a:extLst>
          </p:cNvPr>
          <p:cNvCxnSpPr>
            <a:cxnSpLocks/>
            <a:stCxn id="393" idx="6"/>
            <a:endCxn id="427" idx="2"/>
          </p:cNvCxnSpPr>
          <p:nvPr/>
        </p:nvCxnSpPr>
        <p:spPr>
          <a:xfrm>
            <a:off x="8074039" y="4658619"/>
            <a:ext cx="697459" cy="7532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직선 연결선 430">
            <a:extLst>
              <a:ext uri="{FF2B5EF4-FFF2-40B4-BE49-F238E27FC236}">
                <a16:creationId xmlns:a16="http://schemas.microsoft.com/office/drawing/2014/main" id="{B0293502-D910-42A7-806A-EDFF214B169B}"/>
              </a:ext>
            </a:extLst>
          </p:cNvPr>
          <p:cNvCxnSpPr>
            <a:cxnSpLocks/>
            <a:stCxn id="394" idx="6"/>
            <a:endCxn id="427" idx="2"/>
          </p:cNvCxnSpPr>
          <p:nvPr/>
        </p:nvCxnSpPr>
        <p:spPr>
          <a:xfrm>
            <a:off x="8074039" y="4995830"/>
            <a:ext cx="697459" cy="4160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직선 연결선 433">
            <a:extLst>
              <a:ext uri="{FF2B5EF4-FFF2-40B4-BE49-F238E27FC236}">
                <a16:creationId xmlns:a16="http://schemas.microsoft.com/office/drawing/2014/main" id="{E20A9AAB-EB30-4BC3-AF11-81C56CADADB6}"/>
              </a:ext>
            </a:extLst>
          </p:cNvPr>
          <p:cNvCxnSpPr>
            <a:cxnSpLocks/>
            <a:stCxn id="395" idx="6"/>
            <a:endCxn id="427" idx="2"/>
          </p:cNvCxnSpPr>
          <p:nvPr/>
        </p:nvCxnSpPr>
        <p:spPr>
          <a:xfrm flipV="1">
            <a:off x="8074039" y="5411915"/>
            <a:ext cx="697459" cy="4692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직선 연결선 436">
            <a:extLst>
              <a:ext uri="{FF2B5EF4-FFF2-40B4-BE49-F238E27FC236}">
                <a16:creationId xmlns:a16="http://schemas.microsoft.com/office/drawing/2014/main" id="{A8EB17EC-782F-49A4-BAE2-68E9D46C9B94}"/>
              </a:ext>
            </a:extLst>
          </p:cNvPr>
          <p:cNvCxnSpPr>
            <a:cxnSpLocks/>
            <a:stCxn id="396" idx="6"/>
            <a:endCxn id="427" idx="2"/>
          </p:cNvCxnSpPr>
          <p:nvPr/>
        </p:nvCxnSpPr>
        <p:spPr>
          <a:xfrm flipV="1">
            <a:off x="8074039" y="5411915"/>
            <a:ext cx="697459" cy="7931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직선 연결선 439">
            <a:extLst>
              <a:ext uri="{FF2B5EF4-FFF2-40B4-BE49-F238E27FC236}">
                <a16:creationId xmlns:a16="http://schemas.microsoft.com/office/drawing/2014/main" id="{B4AC59E7-FBD4-4AA5-A263-E77FACFBC8EA}"/>
              </a:ext>
            </a:extLst>
          </p:cNvPr>
          <p:cNvCxnSpPr>
            <a:cxnSpLocks/>
            <a:stCxn id="427" idx="6"/>
            <a:endCxn id="417" idx="1"/>
          </p:cNvCxnSpPr>
          <p:nvPr/>
        </p:nvCxnSpPr>
        <p:spPr>
          <a:xfrm flipV="1">
            <a:off x="9005498" y="5212706"/>
            <a:ext cx="445775" cy="1992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직선 연결선 442">
            <a:extLst>
              <a:ext uri="{FF2B5EF4-FFF2-40B4-BE49-F238E27FC236}">
                <a16:creationId xmlns:a16="http://schemas.microsoft.com/office/drawing/2014/main" id="{72642DDF-FFD3-454F-8044-A964B509C1B9}"/>
              </a:ext>
            </a:extLst>
          </p:cNvPr>
          <p:cNvCxnSpPr>
            <a:cxnSpLocks/>
            <a:stCxn id="427" idx="6"/>
            <a:endCxn id="422" idx="1"/>
          </p:cNvCxnSpPr>
          <p:nvPr/>
        </p:nvCxnSpPr>
        <p:spPr>
          <a:xfrm>
            <a:off x="9005498" y="5411915"/>
            <a:ext cx="426725" cy="4481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9" name="직사각형 498">
            <a:extLst>
              <a:ext uri="{FF2B5EF4-FFF2-40B4-BE49-F238E27FC236}">
                <a16:creationId xmlns:a16="http://schemas.microsoft.com/office/drawing/2014/main" id="{213D7193-848D-4B5C-964B-28187FD42F06}"/>
              </a:ext>
            </a:extLst>
          </p:cNvPr>
          <p:cNvSpPr/>
          <p:nvPr/>
        </p:nvSpPr>
        <p:spPr>
          <a:xfrm>
            <a:off x="10846794" y="6016706"/>
            <a:ext cx="919163" cy="26399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EDDB8D51-A228-442B-8C71-1FE1D021F2CE}"/>
              </a:ext>
            </a:extLst>
          </p:cNvPr>
          <p:cNvSpPr/>
          <p:nvPr/>
        </p:nvSpPr>
        <p:spPr>
          <a:xfrm>
            <a:off x="4065008" y="3880078"/>
            <a:ext cx="441238" cy="47525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isometricOffAxis2Right"/>
            <a:lightRig rig="threePt" dir="t"/>
          </a:scene3d>
          <a:sp3d extrusionH="222250" contourW="12700" prstMaterial="metal">
            <a:bevelT w="0" h="0"/>
            <a:bevelB w="0" h="0"/>
            <a:extrusionClr>
              <a:schemeClr val="accent4">
                <a:lumMod val="60000"/>
                <a:lumOff val="40000"/>
              </a:schemeClr>
            </a:extrusionClr>
            <a:contourClr>
              <a:schemeClr val="accent4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0" name="제목 1">
            <a:extLst>
              <a:ext uri="{FF2B5EF4-FFF2-40B4-BE49-F238E27FC236}">
                <a16:creationId xmlns:a16="http://schemas.microsoft.com/office/drawing/2014/main" id="{56E41040-F174-464B-94E4-619278E6F938}"/>
              </a:ext>
            </a:extLst>
          </p:cNvPr>
          <p:cNvSpPr txBox="1">
            <a:spLocks/>
          </p:cNvSpPr>
          <p:nvPr/>
        </p:nvSpPr>
        <p:spPr>
          <a:xfrm>
            <a:off x="-18377" y="2836520"/>
            <a:ext cx="1793344" cy="461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Input Image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01" name="직선 화살표 연결선 500">
            <a:extLst>
              <a:ext uri="{FF2B5EF4-FFF2-40B4-BE49-F238E27FC236}">
                <a16:creationId xmlns:a16="http://schemas.microsoft.com/office/drawing/2014/main" id="{F02B5ED9-4C00-46FD-8C4B-D60152FC3212}"/>
              </a:ext>
            </a:extLst>
          </p:cNvPr>
          <p:cNvCxnSpPr>
            <a:cxnSpLocks/>
          </p:cNvCxnSpPr>
          <p:nvPr/>
        </p:nvCxnSpPr>
        <p:spPr>
          <a:xfrm>
            <a:off x="10429391" y="5205182"/>
            <a:ext cx="278622" cy="75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4" name="직선 화살표 연결선 503">
            <a:extLst>
              <a:ext uri="{FF2B5EF4-FFF2-40B4-BE49-F238E27FC236}">
                <a16:creationId xmlns:a16="http://schemas.microsoft.com/office/drawing/2014/main" id="{C3A82198-11DE-4CBA-B800-EE4B7A7254AC}"/>
              </a:ext>
            </a:extLst>
          </p:cNvPr>
          <p:cNvCxnSpPr>
            <a:cxnSpLocks/>
          </p:cNvCxnSpPr>
          <p:nvPr/>
        </p:nvCxnSpPr>
        <p:spPr>
          <a:xfrm>
            <a:off x="10423452" y="5865058"/>
            <a:ext cx="278622" cy="75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7" name="제목 1">
            <a:extLst>
              <a:ext uri="{FF2B5EF4-FFF2-40B4-BE49-F238E27FC236}">
                <a16:creationId xmlns:a16="http://schemas.microsoft.com/office/drawing/2014/main" id="{876F442E-B9BF-47BC-B6DB-F5F1219D1F4C}"/>
              </a:ext>
            </a:extLst>
          </p:cNvPr>
          <p:cNvSpPr txBox="1">
            <a:spLocks/>
          </p:cNvSpPr>
          <p:nvPr/>
        </p:nvSpPr>
        <p:spPr>
          <a:xfrm>
            <a:off x="957612" y="1352583"/>
            <a:ext cx="1189329" cy="6704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RPN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025" name="연결선: 구부러짐 1024">
            <a:extLst>
              <a:ext uri="{FF2B5EF4-FFF2-40B4-BE49-F238E27FC236}">
                <a16:creationId xmlns:a16="http://schemas.microsoft.com/office/drawing/2014/main" id="{BED1D9AE-7F3C-4800-A1C2-88CD21FA243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365080" y="3082028"/>
            <a:ext cx="5810921" cy="1597704"/>
          </a:xfrm>
          <a:prstGeom prst="curvedConnector3">
            <a:avLst>
              <a:gd name="adj1" fmla="val -10946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5" name="직사각형 494">
            <a:extLst>
              <a:ext uri="{FF2B5EF4-FFF2-40B4-BE49-F238E27FC236}">
                <a16:creationId xmlns:a16="http://schemas.microsoft.com/office/drawing/2014/main" id="{06CA4C1C-AB7E-423E-A16E-E605C97CB996}"/>
              </a:ext>
            </a:extLst>
          </p:cNvPr>
          <p:cNvSpPr/>
          <p:nvPr/>
        </p:nvSpPr>
        <p:spPr>
          <a:xfrm>
            <a:off x="11017576" y="4973747"/>
            <a:ext cx="520639" cy="1020837"/>
          </a:xfrm>
          <a:prstGeom prst="rect">
            <a:avLst/>
          </a:prstGeom>
          <a:noFill/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0" name="제목 1">
            <a:extLst>
              <a:ext uri="{FF2B5EF4-FFF2-40B4-BE49-F238E27FC236}">
                <a16:creationId xmlns:a16="http://schemas.microsoft.com/office/drawing/2014/main" id="{EDCACDE8-7E3A-4F5D-B7C1-E6B31400DCC1}"/>
              </a:ext>
            </a:extLst>
          </p:cNvPr>
          <p:cNvSpPr txBox="1">
            <a:spLocks/>
          </p:cNvSpPr>
          <p:nvPr/>
        </p:nvSpPr>
        <p:spPr>
          <a:xfrm>
            <a:off x="10241604" y="6318481"/>
            <a:ext cx="2072582" cy="4614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Output Image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21" name="제목 1">
            <a:extLst>
              <a:ext uri="{FF2B5EF4-FFF2-40B4-BE49-F238E27FC236}">
                <a16:creationId xmlns:a16="http://schemas.microsoft.com/office/drawing/2014/main" id="{BA1BEC94-0AEE-4366-8FE9-B18F7F33D2F3}"/>
              </a:ext>
            </a:extLst>
          </p:cNvPr>
          <p:cNvSpPr txBox="1">
            <a:spLocks/>
          </p:cNvSpPr>
          <p:nvPr/>
        </p:nvSpPr>
        <p:spPr>
          <a:xfrm>
            <a:off x="32068" y="6481514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1/5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22" name="내용 개체 틀 2">
            <a:extLst>
              <a:ext uri="{FF2B5EF4-FFF2-40B4-BE49-F238E27FC236}">
                <a16:creationId xmlns:a16="http://schemas.microsoft.com/office/drawing/2014/main" id="{FD5F5647-D537-402D-9D2C-BEA661FDF2D0}"/>
              </a:ext>
            </a:extLst>
          </p:cNvPr>
          <p:cNvSpPr txBox="1">
            <a:spLocks/>
          </p:cNvSpPr>
          <p:nvPr/>
        </p:nvSpPr>
        <p:spPr>
          <a:xfrm>
            <a:off x="729257" y="-436432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dirty="0"/>
              <a:t>Object Detection</a:t>
            </a:r>
            <a:r>
              <a:rPr lang="ko-KR" altLang="en-US" dirty="0"/>
              <a:t>에서 </a:t>
            </a:r>
            <a:r>
              <a:rPr lang="en-US" altLang="ko-KR" dirty="0" err="1"/>
              <a:t>Deeplearning</a:t>
            </a:r>
            <a:r>
              <a:rPr lang="ko-KR" altLang="en-US" dirty="0"/>
              <a:t>을 사용한 첫 모델이 </a:t>
            </a:r>
            <a:r>
              <a:rPr lang="en-US" altLang="ko-KR" dirty="0"/>
              <a:t>RCNN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RCNN-SPPNET-FASTRCNN-</a:t>
            </a:r>
            <a:r>
              <a:rPr lang="en-US" altLang="ko-KR" dirty="0" err="1"/>
              <a:t>FasterRCNN</a:t>
            </a:r>
            <a:r>
              <a:rPr lang="ko-KR" altLang="en-US" dirty="0"/>
              <a:t>순으로 발전하였다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RCNN</a:t>
            </a:r>
            <a:r>
              <a:rPr lang="ko-KR" altLang="en-US" dirty="0"/>
              <a:t>은 </a:t>
            </a:r>
            <a:r>
              <a:rPr lang="en-US" altLang="ko-KR" dirty="0"/>
              <a:t>RP</a:t>
            </a:r>
            <a:r>
              <a:rPr lang="ko-KR" altLang="en-US" dirty="0" err="1"/>
              <a:t>를거쳐</a:t>
            </a:r>
            <a:r>
              <a:rPr lang="ko-KR" altLang="en-US" dirty="0"/>
              <a:t> 추출된 </a:t>
            </a:r>
            <a:r>
              <a:rPr lang="ko-KR" altLang="en-US" dirty="0" err="1"/>
              <a:t>수천개</a:t>
            </a:r>
            <a:r>
              <a:rPr lang="en-US" altLang="ko-KR" dirty="0"/>
              <a:t>(2000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r>
              <a:rPr lang="ko-KR" altLang="en-US" dirty="0"/>
              <a:t>의 </a:t>
            </a:r>
            <a:r>
              <a:rPr lang="en-US" altLang="ko-KR" dirty="0"/>
              <a:t>bb</a:t>
            </a:r>
            <a:r>
              <a:rPr lang="ko-KR" altLang="en-US" dirty="0"/>
              <a:t>를 모두 </a:t>
            </a:r>
            <a:r>
              <a:rPr lang="en-US" altLang="ko-KR" dirty="0" err="1"/>
              <a:t>classificatio</a:t>
            </a:r>
            <a:r>
              <a:rPr lang="ko-KR" altLang="en-US" dirty="0"/>
              <a:t>을 </a:t>
            </a:r>
            <a:r>
              <a:rPr lang="ko-KR" altLang="en-US" dirty="0" err="1"/>
              <a:t>거쳐야해서</a:t>
            </a:r>
            <a:endParaRPr lang="en-US" altLang="ko-KR" dirty="0"/>
          </a:p>
          <a:p>
            <a:pPr lvl="1"/>
            <a:r>
              <a:rPr lang="ko-KR" altLang="en-US" dirty="0"/>
              <a:t>연산속도가 </a:t>
            </a:r>
            <a:r>
              <a:rPr lang="ko-KR" altLang="en-US" dirty="0" err="1"/>
              <a:t>매우느리다</a:t>
            </a:r>
            <a:r>
              <a:rPr lang="en-US" altLang="ko-KR" dirty="0"/>
              <a:t>.(</a:t>
            </a:r>
            <a:r>
              <a:rPr lang="en-US" altLang="ko-KR" dirty="0" err="1"/>
              <a:t>cpu</a:t>
            </a:r>
            <a:r>
              <a:rPr lang="en-US" altLang="ko-KR" dirty="0"/>
              <a:t> : 60s / 1image, </a:t>
            </a:r>
            <a:r>
              <a:rPr lang="en-US" altLang="ko-KR" dirty="0" err="1"/>
              <a:t>gpu</a:t>
            </a:r>
            <a:r>
              <a:rPr lang="en-US" altLang="ko-KR" dirty="0"/>
              <a:t> : 13s / 1image)</a:t>
            </a:r>
          </a:p>
          <a:p>
            <a:pPr lvl="1"/>
            <a:r>
              <a:rPr lang="ko-KR" altLang="en-US" dirty="0"/>
              <a:t>이러한 단점을 </a:t>
            </a:r>
            <a:r>
              <a:rPr lang="en-US" altLang="ko-KR" dirty="0" err="1"/>
              <a:t>SPPNet</a:t>
            </a:r>
            <a:r>
              <a:rPr lang="ko-KR" altLang="en-US" dirty="0"/>
              <a:t>에서는 </a:t>
            </a:r>
            <a:r>
              <a:rPr lang="en-US" altLang="ko-KR" dirty="0"/>
              <a:t>Image</a:t>
            </a:r>
            <a:r>
              <a:rPr lang="ko-KR" altLang="en-US" dirty="0"/>
              <a:t>에 </a:t>
            </a:r>
            <a:r>
              <a:rPr lang="en-US" altLang="ko-KR" dirty="0" err="1"/>
              <a:t>boundingbox</a:t>
            </a:r>
            <a:r>
              <a:rPr lang="ko-KR" altLang="en-US" dirty="0"/>
              <a:t>를 그려 </a:t>
            </a:r>
            <a:r>
              <a:rPr lang="en-US" altLang="ko-KR" dirty="0"/>
              <a:t>object</a:t>
            </a:r>
            <a:r>
              <a:rPr lang="ko-KR" altLang="en-US" dirty="0"/>
              <a:t>와 비슷한</a:t>
            </a:r>
            <a:endParaRPr lang="en-US" altLang="ko-KR" dirty="0"/>
          </a:p>
          <a:p>
            <a:pPr lvl="1"/>
            <a:r>
              <a:rPr lang="en-US" altLang="ko-KR" dirty="0"/>
              <a:t>Bb</a:t>
            </a:r>
            <a:r>
              <a:rPr lang="ko-KR" altLang="en-US" dirty="0" err="1"/>
              <a:t>를그려주는</a:t>
            </a:r>
            <a:r>
              <a:rPr lang="ko-KR" altLang="en-US" dirty="0"/>
              <a:t> 방식이 아닌 </a:t>
            </a:r>
            <a:r>
              <a:rPr lang="en-US" altLang="ko-KR" dirty="0"/>
              <a:t>image</a:t>
            </a:r>
            <a:r>
              <a:rPr lang="ko-KR" altLang="en-US" dirty="0"/>
              <a:t>를 </a:t>
            </a:r>
            <a:r>
              <a:rPr lang="en-US" altLang="ko-KR" dirty="0"/>
              <a:t>CNN</a:t>
            </a:r>
            <a:r>
              <a:rPr lang="ko-KR" altLang="en-US" dirty="0" err="1"/>
              <a:t>에통과시켜</a:t>
            </a:r>
            <a:r>
              <a:rPr lang="ko-KR" altLang="en-US" dirty="0"/>
              <a:t> </a:t>
            </a:r>
            <a:r>
              <a:rPr lang="en-US" altLang="ko-KR" dirty="0"/>
              <a:t>Feature Extract</a:t>
            </a:r>
            <a:r>
              <a:rPr lang="ko-KR" altLang="en-US" dirty="0"/>
              <a:t>한 후 </a:t>
            </a:r>
            <a:endParaRPr lang="en-US" altLang="ko-KR" dirty="0"/>
          </a:p>
          <a:p>
            <a:pPr lvl="1"/>
            <a:r>
              <a:rPr lang="en-US" altLang="ko-KR" dirty="0" err="1"/>
              <a:t>RegionProposal</a:t>
            </a:r>
            <a:r>
              <a:rPr lang="en-US" altLang="ko-KR" dirty="0"/>
              <a:t>-&gt;SPP Pooling(</a:t>
            </a:r>
            <a:r>
              <a:rPr lang="ko-KR" altLang="en-US" dirty="0"/>
              <a:t>피라미드구조의 </a:t>
            </a:r>
            <a:r>
              <a:rPr lang="en-US" altLang="ko-KR" dirty="0"/>
              <a:t>size invariance</a:t>
            </a:r>
            <a:r>
              <a:rPr lang="ko-KR" altLang="en-US" dirty="0"/>
              <a:t>한 </a:t>
            </a:r>
            <a:r>
              <a:rPr lang="ko-KR" altLang="en-US" dirty="0" err="1"/>
              <a:t>풀링</a:t>
            </a:r>
            <a:r>
              <a:rPr lang="en-US" altLang="ko-KR" dirty="0"/>
              <a:t>)-&gt;FCL</a:t>
            </a:r>
            <a:r>
              <a:rPr lang="ko-KR" altLang="en-US" dirty="0"/>
              <a:t>하여 결과도출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 err="1"/>
              <a:t>FastRCNN</a:t>
            </a:r>
            <a:r>
              <a:rPr lang="ko-KR" altLang="en-US" dirty="0"/>
              <a:t>도 </a:t>
            </a:r>
            <a:r>
              <a:rPr lang="en-US" altLang="ko-KR" dirty="0"/>
              <a:t>SPP-</a:t>
            </a:r>
            <a:r>
              <a:rPr lang="en-US" altLang="ko-KR" dirty="0" err="1"/>
              <a:t>POOling</a:t>
            </a:r>
            <a:r>
              <a:rPr lang="ko-KR" altLang="en-US" dirty="0"/>
              <a:t>이 </a:t>
            </a:r>
            <a:r>
              <a:rPr lang="en-US" altLang="ko-KR" dirty="0" err="1"/>
              <a:t>RoiPooling</a:t>
            </a:r>
            <a:r>
              <a:rPr lang="ko-KR" altLang="en-US" dirty="0"/>
              <a:t>으로 대체됐다는 점을 빼고는 구조적으로 </a:t>
            </a:r>
            <a:r>
              <a:rPr lang="en-US" altLang="ko-KR" dirty="0" err="1"/>
              <a:t>SPPNet</a:t>
            </a:r>
            <a:r>
              <a:rPr lang="ko-KR" altLang="en-US" dirty="0"/>
              <a:t>과 비슷하다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r>
              <a:rPr lang="en-US" altLang="ko-KR" dirty="0" err="1"/>
              <a:t>FasterRCNN</a:t>
            </a:r>
            <a:r>
              <a:rPr lang="ko-KR" altLang="en-US" dirty="0"/>
              <a:t>은 </a:t>
            </a:r>
            <a:r>
              <a:rPr lang="en-US" altLang="ko-KR" dirty="0"/>
              <a:t>CNN(Feature Extract) -&gt; RPN(Feature</a:t>
            </a:r>
            <a:r>
              <a:rPr lang="ko-KR" altLang="en-US" dirty="0"/>
              <a:t> </a:t>
            </a:r>
            <a:r>
              <a:rPr lang="en-US" altLang="ko-KR" dirty="0"/>
              <a:t>Map</a:t>
            </a:r>
            <a:r>
              <a:rPr lang="ko-KR" altLang="en-US" dirty="0"/>
              <a:t>을 </a:t>
            </a:r>
            <a:r>
              <a:rPr lang="en-US" altLang="ko-KR" dirty="0"/>
              <a:t>ground truth</a:t>
            </a:r>
            <a:r>
              <a:rPr lang="ko-KR" altLang="en-US" dirty="0"/>
              <a:t>와 크기가 비례한 </a:t>
            </a:r>
            <a:r>
              <a:rPr lang="en-US" altLang="ko-KR" dirty="0"/>
              <a:t>3x3(9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r>
              <a:rPr lang="ko-KR" altLang="en-US" dirty="0"/>
              <a:t>의 </a:t>
            </a:r>
            <a:r>
              <a:rPr lang="en-US" altLang="ko-KR" dirty="0"/>
              <a:t>anchor</a:t>
            </a:r>
            <a:r>
              <a:rPr lang="ko-KR" altLang="en-US" dirty="0"/>
              <a:t>를 </a:t>
            </a:r>
            <a:r>
              <a:rPr lang="en-US" altLang="ko-KR" dirty="0"/>
              <a:t>sliding window</a:t>
            </a:r>
            <a:r>
              <a:rPr lang="ko-KR" altLang="en-US" dirty="0"/>
              <a:t>하여 </a:t>
            </a:r>
            <a:r>
              <a:rPr lang="en-US" altLang="ko-KR" dirty="0"/>
              <a:t>BB</a:t>
            </a:r>
            <a:r>
              <a:rPr lang="ko-KR" altLang="en-US" dirty="0"/>
              <a:t>그려준 후 </a:t>
            </a:r>
            <a:r>
              <a:rPr lang="en-US" altLang="ko-KR" dirty="0" err="1"/>
              <a:t>fore,background</a:t>
            </a:r>
            <a:r>
              <a:rPr lang="en-US" altLang="ko-KR" dirty="0"/>
              <a:t> </a:t>
            </a:r>
            <a:r>
              <a:rPr lang="ko-KR" altLang="en-US" dirty="0"/>
              <a:t>판별 </a:t>
            </a:r>
            <a:r>
              <a:rPr lang="en-US" altLang="ko-KR" dirty="0" err="1"/>
              <a:t>Classfy</a:t>
            </a:r>
            <a:r>
              <a:rPr lang="en-US" altLang="ko-KR" dirty="0"/>
              <a:t>, </a:t>
            </a:r>
            <a:r>
              <a:rPr lang="en-US" altLang="ko-KR" dirty="0" err="1"/>
              <a:t>objec</a:t>
            </a:r>
            <a:r>
              <a:rPr lang="ko-KR" altLang="en-US" dirty="0"/>
              <a:t>와 비슷하게 크기와 위치를 세밀하게 조절하는 </a:t>
            </a:r>
            <a:r>
              <a:rPr lang="en-US" altLang="ko-KR" dirty="0"/>
              <a:t>BB-Regression</a:t>
            </a:r>
            <a:r>
              <a:rPr lang="ko-KR" altLang="en-US" dirty="0"/>
              <a:t>을 거쳐 영역추출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-&gt; </a:t>
            </a:r>
            <a:r>
              <a:rPr lang="en-US" altLang="ko-KR" dirty="0" err="1"/>
              <a:t>RoiPooling</a:t>
            </a:r>
            <a:r>
              <a:rPr lang="en-US" altLang="ko-KR" dirty="0"/>
              <a:t>(</a:t>
            </a:r>
            <a:r>
              <a:rPr lang="en-US" altLang="ko-KR" dirty="0" err="1"/>
              <a:t>Maxpooling</a:t>
            </a:r>
            <a:r>
              <a:rPr lang="ko-KR" altLang="en-US" dirty="0"/>
              <a:t>을 통과시켜 각 </a:t>
            </a:r>
            <a:r>
              <a:rPr lang="en-US" altLang="ko-KR" dirty="0"/>
              <a:t>BB</a:t>
            </a:r>
            <a:r>
              <a:rPr lang="ko-KR" altLang="en-US" dirty="0"/>
              <a:t>사이즈 </a:t>
            </a:r>
            <a:r>
              <a:rPr lang="ko-KR" altLang="en-US" dirty="0" err="1"/>
              <a:t>같게해줌</a:t>
            </a:r>
            <a:r>
              <a:rPr lang="en-US" altLang="ko-KR" dirty="0"/>
              <a:t>) -&gt; FCL</a:t>
            </a:r>
            <a:r>
              <a:rPr lang="ko-KR" altLang="en-US" dirty="0"/>
              <a:t>로 최종 </a:t>
            </a:r>
            <a:r>
              <a:rPr lang="en-US" altLang="ko-KR" dirty="0"/>
              <a:t>BB</a:t>
            </a:r>
            <a:r>
              <a:rPr lang="ko-KR" altLang="en-US" dirty="0"/>
              <a:t>검출</a:t>
            </a:r>
            <a:endParaRPr lang="en-US" altLang="ko-KR" dirty="0"/>
          </a:p>
          <a:p>
            <a:pPr lvl="1"/>
            <a:r>
              <a:rPr lang="ko-KR" altLang="en-US" dirty="0"/>
              <a:t>하는 과정을 통해 </a:t>
            </a:r>
            <a:r>
              <a:rPr lang="en-US" altLang="ko-KR" dirty="0"/>
              <a:t>Object</a:t>
            </a:r>
            <a:r>
              <a:rPr lang="ko-KR" altLang="en-US" dirty="0"/>
              <a:t>를 </a:t>
            </a:r>
            <a:r>
              <a:rPr lang="en-US" altLang="ko-KR" dirty="0"/>
              <a:t>Detection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1034" name="직선 연결선 1033">
            <a:extLst>
              <a:ext uri="{FF2B5EF4-FFF2-40B4-BE49-F238E27FC236}">
                <a16:creationId xmlns:a16="http://schemas.microsoft.com/office/drawing/2014/main" id="{76B77186-3841-467A-AAFB-D16433B8CDC0}"/>
              </a:ext>
            </a:extLst>
          </p:cNvPr>
          <p:cNvCxnSpPr>
            <a:cxnSpLocks/>
          </p:cNvCxnSpPr>
          <p:nvPr/>
        </p:nvCxnSpPr>
        <p:spPr>
          <a:xfrm flipH="1">
            <a:off x="2703514" y="969092"/>
            <a:ext cx="30808" cy="1601468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8" name="직선 연결선 527">
            <a:extLst>
              <a:ext uri="{FF2B5EF4-FFF2-40B4-BE49-F238E27FC236}">
                <a16:creationId xmlns:a16="http://schemas.microsoft.com/office/drawing/2014/main" id="{64DBA414-80C2-4337-AB46-77AB01AF4B2D}"/>
              </a:ext>
            </a:extLst>
          </p:cNvPr>
          <p:cNvCxnSpPr>
            <a:cxnSpLocks/>
          </p:cNvCxnSpPr>
          <p:nvPr/>
        </p:nvCxnSpPr>
        <p:spPr>
          <a:xfrm flipH="1">
            <a:off x="2734322" y="934380"/>
            <a:ext cx="9235823" cy="0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1" name="직선 연결선 530">
            <a:extLst>
              <a:ext uri="{FF2B5EF4-FFF2-40B4-BE49-F238E27FC236}">
                <a16:creationId xmlns:a16="http://schemas.microsoft.com/office/drawing/2014/main" id="{1DA6DB54-E537-47EB-8E97-61A09A5A68E4}"/>
              </a:ext>
            </a:extLst>
          </p:cNvPr>
          <p:cNvCxnSpPr>
            <a:cxnSpLocks/>
          </p:cNvCxnSpPr>
          <p:nvPr/>
        </p:nvCxnSpPr>
        <p:spPr>
          <a:xfrm flipH="1">
            <a:off x="4511954" y="3842798"/>
            <a:ext cx="7458192" cy="0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2" name="직선 연결선 531">
            <a:extLst>
              <a:ext uri="{FF2B5EF4-FFF2-40B4-BE49-F238E27FC236}">
                <a16:creationId xmlns:a16="http://schemas.microsoft.com/office/drawing/2014/main" id="{30D1F4DA-BC37-4996-9531-3C18346D0AD2}"/>
              </a:ext>
            </a:extLst>
          </p:cNvPr>
          <p:cNvCxnSpPr>
            <a:cxnSpLocks/>
          </p:cNvCxnSpPr>
          <p:nvPr/>
        </p:nvCxnSpPr>
        <p:spPr>
          <a:xfrm rot="5400000">
            <a:off x="3561954" y="1733827"/>
            <a:ext cx="0" cy="1716879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4" name="직선 연결선 533">
            <a:extLst>
              <a:ext uri="{FF2B5EF4-FFF2-40B4-BE49-F238E27FC236}">
                <a16:creationId xmlns:a16="http://schemas.microsoft.com/office/drawing/2014/main" id="{DB18E11F-AAAB-4116-877F-35A13D95AC13}"/>
              </a:ext>
            </a:extLst>
          </p:cNvPr>
          <p:cNvCxnSpPr>
            <a:cxnSpLocks/>
          </p:cNvCxnSpPr>
          <p:nvPr/>
        </p:nvCxnSpPr>
        <p:spPr>
          <a:xfrm flipH="1">
            <a:off x="4506246" y="2570560"/>
            <a:ext cx="5708" cy="1272238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5" name="직선 연결선 534">
            <a:extLst>
              <a:ext uri="{FF2B5EF4-FFF2-40B4-BE49-F238E27FC236}">
                <a16:creationId xmlns:a16="http://schemas.microsoft.com/office/drawing/2014/main" id="{3811557A-24E5-42B2-ACB8-D916C406411B}"/>
              </a:ext>
            </a:extLst>
          </p:cNvPr>
          <p:cNvCxnSpPr>
            <a:cxnSpLocks/>
          </p:cNvCxnSpPr>
          <p:nvPr/>
        </p:nvCxnSpPr>
        <p:spPr>
          <a:xfrm>
            <a:off x="11970145" y="969092"/>
            <a:ext cx="0" cy="2862906"/>
          </a:xfrm>
          <a:prstGeom prst="line">
            <a:avLst/>
          </a:prstGeom>
          <a:ln w="31750">
            <a:solidFill>
              <a:schemeClr val="accent5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5949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009E09A-A4DC-4705-B2CA-CC9EAE6B17AA}"/>
              </a:ext>
            </a:extLst>
          </p:cNvPr>
          <p:cNvSpPr txBox="1"/>
          <p:nvPr/>
        </p:nvSpPr>
        <p:spPr>
          <a:xfrm>
            <a:off x="116933" y="161700"/>
            <a:ext cx="660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Structure of RPN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E55D9F7-1735-4BC7-A2BB-0BD22DD93067}"/>
              </a:ext>
            </a:extLst>
          </p:cNvPr>
          <p:cNvSpPr/>
          <p:nvPr/>
        </p:nvSpPr>
        <p:spPr>
          <a:xfrm>
            <a:off x="728913" y="2583335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EC42718-CF4B-4E89-B1B1-94EBA8730DCA}"/>
              </a:ext>
            </a:extLst>
          </p:cNvPr>
          <p:cNvSpPr/>
          <p:nvPr/>
        </p:nvSpPr>
        <p:spPr>
          <a:xfrm>
            <a:off x="660400" y="2641859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C533F6F-15BD-4FE9-B41D-E7F7F6055FE6}"/>
              </a:ext>
            </a:extLst>
          </p:cNvPr>
          <p:cNvSpPr/>
          <p:nvPr/>
        </p:nvSpPr>
        <p:spPr>
          <a:xfrm>
            <a:off x="603250" y="2700383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95692E-4827-4CB6-A745-33A2B74CCC0F}"/>
              </a:ext>
            </a:extLst>
          </p:cNvPr>
          <p:cNvSpPr/>
          <p:nvPr/>
        </p:nvSpPr>
        <p:spPr>
          <a:xfrm>
            <a:off x="546100" y="2758907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4EAF3764-41A7-44EE-9A6C-599B1318300F}"/>
              </a:ext>
            </a:extLst>
          </p:cNvPr>
          <p:cNvSpPr txBox="1">
            <a:spLocks/>
          </p:cNvSpPr>
          <p:nvPr/>
        </p:nvSpPr>
        <p:spPr>
          <a:xfrm>
            <a:off x="25237" y="3213499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H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3C25857-CFDF-4090-B7B7-6E6265AEBA0D}"/>
              </a:ext>
            </a:extLst>
          </p:cNvPr>
          <p:cNvCxnSpPr/>
          <p:nvPr/>
        </p:nvCxnSpPr>
        <p:spPr>
          <a:xfrm>
            <a:off x="2337301" y="3374151"/>
            <a:ext cx="39319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원호 19">
            <a:extLst>
              <a:ext uri="{FF2B5EF4-FFF2-40B4-BE49-F238E27FC236}">
                <a16:creationId xmlns:a16="http://schemas.microsoft.com/office/drawing/2014/main" id="{952AADD1-595B-4B9C-936B-8C3CCE02F512}"/>
              </a:ext>
            </a:extLst>
          </p:cNvPr>
          <p:cNvSpPr/>
          <p:nvPr/>
        </p:nvSpPr>
        <p:spPr>
          <a:xfrm rot="5779280">
            <a:off x="1859476" y="3754180"/>
            <a:ext cx="315144" cy="376158"/>
          </a:xfrm>
          <a:prstGeom prst="arc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제목 1">
            <a:extLst>
              <a:ext uri="{FF2B5EF4-FFF2-40B4-BE49-F238E27FC236}">
                <a16:creationId xmlns:a16="http://schemas.microsoft.com/office/drawing/2014/main" id="{BE045E59-8364-42E1-B9C7-79105EF40CAD}"/>
              </a:ext>
            </a:extLst>
          </p:cNvPr>
          <p:cNvSpPr txBox="1">
            <a:spLocks/>
          </p:cNvSpPr>
          <p:nvPr/>
        </p:nvSpPr>
        <p:spPr>
          <a:xfrm>
            <a:off x="540413" y="2162480"/>
            <a:ext cx="1670388" cy="3770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Map</a:t>
            </a:r>
            <a:endParaRPr lang="ko-KR" altLang="en-US" sz="20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B9ACF16-A913-49F1-B56E-09D1BB2A563D}"/>
              </a:ext>
            </a:extLst>
          </p:cNvPr>
          <p:cNvSpPr/>
          <p:nvPr/>
        </p:nvSpPr>
        <p:spPr>
          <a:xfrm>
            <a:off x="2983999" y="3181551"/>
            <a:ext cx="384011" cy="385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1" name="연결선: 구부러짐 10">
            <a:extLst>
              <a:ext uri="{FF2B5EF4-FFF2-40B4-BE49-F238E27FC236}">
                <a16:creationId xmlns:a16="http://schemas.microsoft.com/office/drawing/2014/main" id="{A050F5D8-95AC-4035-BBF2-9330C0789761}"/>
              </a:ext>
            </a:extLst>
          </p:cNvPr>
          <p:cNvCxnSpPr>
            <a:cxnSpLocks/>
            <a:stCxn id="108" idx="0"/>
            <a:endCxn id="23" idx="2"/>
          </p:cNvCxnSpPr>
          <p:nvPr/>
        </p:nvCxnSpPr>
        <p:spPr>
          <a:xfrm rot="5400000" flipH="1" flipV="1">
            <a:off x="2061401" y="4230344"/>
            <a:ext cx="1778197" cy="451012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>
            <a:extLst>
              <a:ext uri="{FF2B5EF4-FFF2-40B4-BE49-F238E27FC236}">
                <a16:creationId xmlns:a16="http://schemas.microsoft.com/office/drawing/2014/main" id="{3BFD5A67-E94C-4656-84B0-B7898B1D9183}"/>
              </a:ext>
            </a:extLst>
          </p:cNvPr>
          <p:cNvSpPr txBox="1">
            <a:spLocks/>
          </p:cNvSpPr>
          <p:nvPr/>
        </p:nvSpPr>
        <p:spPr>
          <a:xfrm>
            <a:off x="6811364" y="4738244"/>
            <a:ext cx="1670388" cy="6231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1*1 conv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4*9</a:t>
            </a:r>
            <a:r>
              <a:rPr lang="ko-KR" altLang="en-US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channel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33977D0E-C1C3-427A-842A-3E8CBA302556}"/>
              </a:ext>
            </a:extLst>
          </p:cNvPr>
          <p:cNvCxnSpPr/>
          <p:nvPr/>
        </p:nvCxnSpPr>
        <p:spPr>
          <a:xfrm>
            <a:off x="3569163" y="3387289"/>
            <a:ext cx="39319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원호 16">
            <a:extLst>
              <a:ext uri="{FF2B5EF4-FFF2-40B4-BE49-F238E27FC236}">
                <a16:creationId xmlns:a16="http://schemas.microsoft.com/office/drawing/2014/main" id="{5F9D6DB8-1B63-4004-86C6-EFA198CAC257}"/>
              </a:ext>
            </a:extLst>
          </p:cNvPr>
          <p:cNvSpPr/>
          <p:nvPr/>
        </p:nvSpPr>
        <p:spPr>
          <a:xfrm rot="7933808">
            <a:off x="251241" y="2379754"/>
            <a:ext cx="1915200" cy="2103093"/>
          </a:xfrm>
          <a:prstGeom prst="arc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원호 34">
            <a:extLst>
              <a:ext uri="{FF2B5EF4-FFF2-40B4-BE49-F238E27FC236}">
                <a16:creationId xmlns:a16="http://schemas.microsoft.com/office/drawing/2014/main" id="{800DD0E9-FA72-46A1-AED1-60C0C7C60C23}"/>
              </a:ext>
            </a:extLst>
          </p:cNvPr>
          <p:cNvSpPr/>
          <p:nvPr/>
        </p:nvSpPr>
        <p:spPr>
          <a:xfrm rot="13191891">
            <a:off x="357627" y="2357011"/>
            <a:ext cx="1804687" cy="2038017"/>
          </a:xfrm>
          <a:prstGeom prst="arc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901DB425-F993-4182-B447-4F9CACF17184}"/>
              </a:ext>
            </a:extLst>
          </p:cNvPr>
          <p:cNvSpPr txBox="1">
            <a:spLocks/>
          </p:cNvSpPr>
          <p:nvPr/>
        </p:nvSpPr>
        <p:spPr>
          <a:xfrm>
            <a:off x="1053935" y="4210059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W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751202BD-46EF-44BF-A566-6A44CE15C0CA}"/>
              </a:ext>
            </a:extLst>
          </p:cNvPr>
          <p:cNvSpPr txBox="1">
            <a:spLocks/>
          </p:cNvSpPr>
          <p:nvPr/>
        </p:nvSpPr>
        <p:spPr>
          <a:xfrm>
            <a:off x="2038851" y="4106444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E3777F80-0639-4A50-B948-4113DACF7FD3}"/>
              </a:ext>
            </a:extLst>
          </p:cNvPr>
          <p:cNvSpPr/>
          <p:nvPr/>
        </p:nvSpPr>
        <p:spPr>
          <a:xfrm>
            <a:off x="4680831" y="2596473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499ABFD-7295-42BA-BDFA-4D559342A9F3}"/>
              </a:ext>
            </a:extLst>
          </p:cNvPr>
          <p:cNvSpPr/>
          <p:nvPr/>
        </p:nvSpPr>
        <p:spPr>
          <a:xfrm>
            <a:off x="4612318" y="2654997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2FE82F49-BF6A-4550-8F23-7509B085D8DF}"/>
              </a:ext>
            </a:extLst>
          </p:cNvPr>
          <p:cNvSpPr/>
          <p:nvPr/>
        </p:nvSpPr>
        <p:spPr>
          <a:xfrm>
            <a:off x="4555168" y="2713521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CD6DD105-D9E2-4B33-830A-9AB9E206B551}"/>
              </a:ext>
            </a:extLst>
          </p:cNvPr>
          <p:cNvSpPr/>
          <p:nvPr/>
        </p:nvSpPr>
        <p:spPr>
          <a:xfrm>
            <a:off x="4498018" y="2772045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제목 1">
            <a:extLst>
              <a:ext uri="{FF2B5EF4-FFF2-40B4-BE49-F238E27FC236}">
                <a16:creationId xmlns:a16="http://schemas.microsoft.com/office/drawing/2014/main" id="{D18207C0-E34F-48E6-B7EB-91B2567A51F0}"/>
              </a:ext>
            </a:extLst>
          </p:cNvPr>
          <p:cNvSpPr txBox="1">
            <a:spLocks/>
          </p:cNvSpPr>
          <p:nvPr/>
        </p:nvSpPr>
        <p:spPr>
          <a:xfrm>
            <a:off x="3947216" y="3143091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H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DA11A34E-26EF-4560-81A8-3E360A86350E}"/>
              </a:ext>
            </a:extLst>
          </p:cNvPr>
          <p:cNvCxnSpPr>
            <a:cxnSpLocks/>
          </p:cNvCxnSpPr>
          <p:nvPr/>
        </p:nvCxnSpPr>
        <p:spPr>
          <a:xfrm flipV="1">
            <a:off x="6482088" y="2596242"/>
            <a:ext cx="365722" cy="2950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1" name="원호 90">
            <a:extLst>
              <a:ext uri="{FF2B5EF4-FFF2-40B4-BE49-F238E27FC236}">
                <a16:creationId xmlns:a16="http://schemas.microsoft.com/office/drawing/2014/main" id="{8EDD219E-3D99-40A5-AEC2-D5828746D261}"/>
              </a:ext>
            </a:extLst>
          </p:cNvPr>
          <p:cNvSpPr/>
          <p:nvPr/>
        </p:nvSpPr>
        <p:spPr>
          <a:xfrm rot="5779280">
            <a:off x="5811394" y="3767318"/>
            <a:ext cx="315144" cy="376158"/>
          </a:xfrm>
          <a:prstGeom prst="arc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제목 1">
            <a:extLst>
              <a:ext uri="{FF2B5EF4-FFF2-40B4-BE49-F238E27FC236}">
                <a16:creationId xmlns:a16="http://schemas.microsoft.com/office/drawing/2014/main" id="{048DEBFF-331A-46C8-A75F-50D302D410FB}"/>
              </a:ext>
            </a:extLst>
          </p:cNvPr>
          <p:cNvSpPr txBox="1">
            <a:spLocks/>
          </p:cNvSpPr>
          <p:nvPr/>
        </p:nvSpPr>
        <p:spPr>
          <a:xfrm>
            <a:off x="4186666" y="2175618"/>
            <a:ext cx="2264532" cy="3770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Intermediate Layer</a:t>
            </a:r>
            <a:endParaRPr lang="ko-KR" altLang="en-US" sz="20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3" name="원호 92">
            <a:extLst>
              <a:ext uri="{FF2B5EF4-FFF2-40B4-BE49-F238E27FC236}">
                <a16:creationId xmlns:a16="http://schemas.microsoft.com/office/drawing/2014/main" id="{4AA5E8A4-5758-4B12-B1F6-DCBA01B3DC78}"/>
              </a:ext>
            </a:extLst>
          </p:cNvPr>
          <p:cNvSpPr/>
          <p:nvPr/>
        </p:nvSpPr>
        <p:spPr>
          <a:xfrm rot="7933808">
            <a:off x="4190459" y="2354792"/>
            <a:ext cx="1915200" cy="2103093"/>
          </a:xfrm>
          <a:prstGeom prst="arc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원호 93">
            <a:extLst>
              <a:ext uri="{FF2B5EF4-FFF2-40B4-BE49-F238E27FC236}">
                <a16:creationId xmlns:a16="http://schemas.microsoft.com/office/drawing/2014/main" id="{93B86194-D8B7-4F86-9085-F33FEB059FCE}"/>
              </a:ext>
            </a:extLst>
          </p:cNvPr>
          <p:cNvSpPr/>
          <p:nvPr/>
        </p:nvSpPr>
        <p:spPr>
          <a:xfrm rot="13191891">
            <a:off x="4296845" y="2332049"/>
            <a:ext cx="1804687" cy="2038017"/>
          </a:xfrm>
          <a:prstGeom prst="arc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제목 1">
            <a:extLst>
              <a:ext uri="{FF2B5EF4-FFF2-40B4-BE49-F238E27FC236}">
                <a16:creationId xmlns:a16="http://schemas.microsoft.com/office/drawing/2014/main" id="{354FDF8E-FB3D-4289-8EBB-617C7AD54648}"/>
              </a:ext>
            </a:extLst>
          </p:cNvPr>
          <p:cNvSpPr txBox="1">
            <a:spLocks/>
          </p:cNvSpPr>
          <p:nvPr/>
        </p:nvSpPr>
        <p:spPr>
          <a:xfrm>
            <a:off x="5005853" y="4223197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W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6" name="제목 1">
            <a:extLst>
              <a:ext uri="{FF2B5EF4-FFF2-40B4-BE49-F238E27FC236}">
                <a16:creationId xmlns:a16="http://schemas.microsoft.com/office/drawing/2014/main" id="{F3E36497-A47A-4BF0-BB8B-E8D9CE850D38}"/>
              </a:ext>
            </a:extLst>
          </p:cNvPr>
          <p:cNvSpPr txBox="1">
            <a:spLocks/>
          </p:cNvSpPr>
          <p:nvPr/>
        </p:nvSpPr>
        <p:spPr>
          <a:xfrm>
            <a:off x="5965955" y="4187345"/>
            <a:ext cx="624713" cy="305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256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DC1E5D6A-C7DB-453E-A40E-74063D7062AA}"/>
              </a:ext>
            </a:extLst>
          </p:cNvPr>
          <p:cNvCxnSpPr>
            <a:cxnSpLocks/>
          </p:cNvCxnSpPr>
          <p:nvPr/>
        </p:nvCxnSpPr>
        <p:spPr>
          <a:xfrm>
            <a:off x="6525561" y="3773783"/>
            <a:ext cx="365722" cy="2890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C1927B21-EE89-4EAE-A761-A981B27E7CED}"/>
              </a:ext>
            </a:extLst>
          </p:cNvPr>
          <p:cNvSpPr/>
          <p:nvPr/>
        </p:nvSpPr>
        <p:spPr>
          <a:xfrm>
            <a:off x="7479799" y="1822887"/>
            <a:ext cx="384011" cy="385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E39C31F2-15C4-41EC-BD06-29928859C8E7}"/>
              </a:ext>
            </a:extLst>
          </p:cNvPr>
          <p:cNvSpPr/>
          <p:nvPr/>
        </p:nvSpPr>
        <p:spPr>
          <a:xfrm>
            <a:off x="7462870" y="4342177"/>
            <a:ext cx="384011" cy="385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제목 1">
            <a:extLst>
              <a:ext uri="{FF2B5EF4-FFF2-40B4-BE49-F238E27FC236}">
                <a16:creationId xmlns:a16="http://schemas.microsoft.com/office/drawing/2014/main" id="{9AADB3C0-1AF6-4220-A7B9-71D01E216867}"/>
              </a:ext>
            </a:extLst>
          </p:cNvPr>
          <p:cNvSpPr txBox="1">
            <a:spLocks/>
          </p:cNvSpPr>
          <p:nvPr/>
        </p:nvSpPr>
        <p:spPr>
          <a:xfrm>
            <a:off x="6847790" y="2230345"/>
            <a:ext cx="1670388" cy="6231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1*1 conv</a:t>
            </a:r>
          </a:p>
          <a:p>
            <a:r>
              <a:rPr lang="en-US" altLang="ko-KR" sz="1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2*9 channel</a:t>
            </a:r>
            <a:endParaRPr lang="ko-KR" altLang="en-US" sz="1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8" name="제목 1">
            <a:extLst>
              <a:ext uri="{FF2B5EF4-FFF2-40B4-BE49-F238E27FC236}">
                <a16:creationId xmlns:a16="http://schemas.microsoft.com/office/drawing/2014/main" id="{52F140D1-E00B-45FF-9656-B8666DF58BC3}"/>
              </a:ext>
            </a:extLst>
          </p:cNvPr>
          <p:cNvSpPr txBox="1">
            <a:spLocks/>
          </p:cNvSpPr>
          <p:nvPr/>
        </p:nvSpPr>
        <p:spPr>
          <a:xfrm>
            <a:off x="1375607" y="5344948"/>
            <a:ext cx="2698772" cy="8790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3*3 conv</a:t>
            </a:r>
          </a:p>
          <a:p>
            <a:r>
              <a:rPr lang="en-US" altLang="ko-KR" sz="2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256(512) channel</a:t>
            </a:r>
            <a:endParaRPr lang="ko-KR" altLang="en-US" sz="2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1E970C9B-6C8A-4E14-88A9-E8ED8EE06974}"/>
              </a:ext>
            </a:extLst>
          </p:cNvPr>
          <p:cNvSpPr/>
          <p:nvPr/>
        </p:nvSpPr>
        <p:spPr>
          <a:xfrm>
            <a:off x="9737139" y="684978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4C82BADA-37C6-440E-AE89-A25F00B057F8}"/>
              </a:ext>
            </a:extLst>
          </p:cNvPr>
          <p:cNvSpPr/>
          <p:nvPr/>
        </p:nvSpPr>
        <p:spPr>
          <a:xfrm>
            <a:off x="9668626" y="743502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7E316105-59B5-4D14-9B70-043469341ADC}"/>
              </a:ext>
            </a:extLst>
          </p:cNvPr>
          <p:cNvSpPr/>
          <p:nvPr/>
        </p:nvSpPr>
        <p:spPr>
          <a:xfrm>
            <a:off x="9611476" y="802026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B64BB125-6053-44F5-BA5B-6F02DD184971}"/>
              </a:ext>
            </a:extLst>
          </p:cNvPr>
          <p:cNvSpPr/>
          <p:nvPr/>
        </p:nvSpPr>
        <p:spPr>
          <a:xfrm>
            <a:off x="9554326" y="860550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제목 1">
            <a:extLst>
              <a:ext uri="{FF2B5EF4-FFF2-40B4-BE49-F238E27FC236}">
                <a16:creationId xmlns:a16="http://schemas.microsoft.com/office/drawing/2014/main" id="{482B3950-BD12-4247-9DAB-12923C08C7F8}"/>
              </a:ext>
            </a:extLst>
          </p:cNvPr>
          <p:cNvSpPr txBox="1">
            <a:spLocks/>
          </p:cNvSpPr>
          <p:nvPr/>
        </p:nvSpPr>
        <p:spPr>
          <a:xfrm>
            <a:off x="9108561" y="961627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H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4" name="원호 113">
            <a:extLst>
              <a:ext uri="{FF2B5EF4-FFF2-40B4-BE49-F238E27FC236}">
                <a16:creationId xmlns:a16="http://schemas.microsoft.com/office/drawing/2014/main" id="{7104D154-DCFD-41D1-AE2F-B1288DF09BF8}"/>
              </a:ext>
            </a:extLst>
          </p:cNvPr>
          <p:cNvSpPr/>
          <p:nvPr/>
        </p:nvSpPr>
        <p:spPr>
          <a:xfrm rot="5779280">
            <a:off x="10867702" y="1855823"/>
            <a:ext cx="315144" cy="376158"/>
          </a:xfrm>
          <a:prstGeom prst="arc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제목 1">
            <a:extLst>
              <a:ext uri="{FF2B5EF4-FFF2-40B4-BE49-F238E27FC236}">
                <a16:creationId xmlns:a16="http://schemas.microsoft.com/office/drawing/2014/main" id="{34B47539-A2B3-499E-864A-A5298E2C52A6}"/>
              </a:ext>
            </a:extLst>
          </p:cNvPr>
          <p:cNvSpPr txBox="1">
            <a:spLocks/>
          </p:cNvSpPr>
          <p:nvPr/>
        </p:nvSpPr>
        <p:spPr>
          <a:xfrm>
            <a:off x="9548639" y="302223"/>
            <a:ext cx="1670388" cy="3770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Map</a:t>
            </a:r>
            <a:endParaRPr lang="ko-KR" altLang="en-US" sz="20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6" name="제목 1">
            <a:extLst>
              <a:ext uri="{FF2B5EF4-FFF2-40B4-BE49-F238E27FC236}">
                <a16:creationId xmlns:a16="http://schemas.microsoft.com/office/drawing/2014/main" id="{96A193BE-CF84-4BB2-854F-773D13050A2F}"/>
              </a:ext>
            </a:extLst>
          </p:cNvPr>
          <p:cNvSpPr txBox="1">
            <a:spLocks/>
          </p:cNvSpPr>
          <p:nvPr/>
        </p:nvSpPr>
        <p:spPr>
          <a:xfrm>
            <a:off x="10062161" y="2311702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W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7" name="제목 1">
            <a:extLst>
              <a:ext uri="{FF2B5EF4-FFF2-40B4-BE49-F238E27FC236}">
                <a16:creationId xmlns:a16="http://schemas.microsoft.com/office/drawing/2014/main" id="{C3083908-D415-4F99-A78B-AFEECAB2AE36}"/>
              </a:ext>
            </a:extLst>
          </p:cNvPr>
          <p:cNvSpPr txBox="1">
            <a:spLocks/>
          </p:cNvSpPr>
          <p:nvPr/>
        </p:nvSpPr>
        <p:spPr>
          <a:xfrm>
            <a:off x="11047076" y="2428760"/>
            <a:ext cx="624713" cy="305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256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C1409746-30E5-4A65-9257-6709887CD935}"/>
              </a:ext>
            </a:extLst>
          </p:cNvPr>
          <p:cNvSpPr/>
          <p:nvPr/>
        </p:nvSpPr>
        <p:spPr>
          <a:xfrm>
            <a:off x="9737139" y="4093566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D40E1FF0-5B8E-4B52-AF68-62E479B4AD79}"/>
              </a:ext>
            </a:extLst>
          </p:cNvPr>
          <p:cNvSpPr/>
          <p:nvPr/>
        </p:nvSpPr>
        <p:spPr>
          <a:xfrm>
            <a:off x="9668626" y="4152090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4B23CDE4-6F55-4318-B536-1B2C9D4388CC}"/>
              </a:ext>
            </a:extLst>
          </p:cNvPr>
          <p:cNvSpPr/>
          <p:nvPr/>
        </p:nvSpPr>
        <p:spPr>
          <a:xfrm>
            <a:off x="9611476" y="4210614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A5D4717E-175A-40C2-AD57-2BF4479BA9C9}"/>
              </a:ext>
            </a:extLst>
          </p:cNvPr>
          <p:cNvSpPr/>
          <p:nvPr/>
        </p:nvSpPr>
        <p:spPr>
          <a:xfrm>
            <a:off x="9554326" y="4269138"/>
            <a:ext cx="1443789" cy="134753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2" name="제목 1">
            <a:extLst>
              <a:ext uri="{FF2B5EF4-FFF2-40B4-BE49-F238E27FC236}">
                <a16:creationId xmlns:a16="http://schemas.microsoft.com/office/drawing/2014/main" id="{C31FC780-6FAA-41A6-8003-6B261752001B}"/>
              </a:ext>
            </a:extLst>
          </p:cNvPr>
          <p:cNvSpPr txBox="1">
            <a:spLocks/>
          </p:cNvSpPr>
          <p:nvPr/>
        </p:nvSpPr>
        <p:spPr>
          <a:xfrm>
            <a:off x="9108561" y="4370215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H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3" name="원호 122">
            <a:extLst>
              <a:ext uri="{FF2B5EF4-FFF2-40B4-BE49-F238E27FC236}">
                <a16:creationId xmlns:a16="http://schemas.microsoft.com/office/drawing/2014/main" id="{8BA6B0C1-FE9A-4820-8C67-B7D240B0C04D}"/>
              </a:ext>
            </a:extLst>
          </p:cNvPr>
          <p:cNvSpPr/>
          <p:nvPr/>
        </p:nvSpPr>
        <p:spPr>
          <a:xfrm rot="5779280">
            <a:off x="10867702" y="5264411"/>
            <a:ext cx="315144" cy="376158"/>
          </a:xfrm>
          <a:prstGeom prst="arc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제목 1">
            <a:extLst>
              <a:ext uri="{FF2B5EF4-FFF2-40B4-BE49-F238E27FC236}">
                <a16:creationId xmlns:a16="http://schemas.microsoft.com/office/drawing/2014/main" id="{7ABE8C1B-4AD9-4E10-A134-9CCB0890F15B}"/>
              </a:ext>
            </a:extLst>
          </p:cNvPr>
          <p:cNvSpPr txBox="1">
            <a:spLocks/>
          </p:cNvSpPr>
          <p:nvPr/>
        </p:nvSpPr>
        <p:spPr>
          <a:xfrm>
            <a:off x="9548639" y="3710811"/>
            <a:ext cx="1670388" cy="3770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Feature Map</a:t>
            </a:r>
            <a:endParaRPr lang="ko-KR" altLang="en-US" sz="20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5" name="제목 1">
            <a:extLst>
              <a:ext uri="{FF2B5EF4-FFF2-40B4-BE49-F238E27FC236}">
                <a16:creationId xmlns:a16="http://schemas.microsoft.com/office/drawing/2014/main" id="{861CB32C-ED0C-4006-AEC2-08ADF372FABC}"/>
              </a:ext>
            </a:extLst>
          </p:cNvPr>
          <p:cNvSpPr txBox="1">
            <a:spLocks/>
          </p:cNvSpPr>
          <p:nvPr/>
        </p:nvSpPr>
        <p:spPr>
          <a:xfrm>
            <a:off x="10062161" y="5720290"/>
            <a:ext cx="469900" cy="52649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W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6" name="제목 1">
            <a:extLst>
              <a:ext uri="{FF2B5EF4-FFF2-40B4-BE49-F238E27FC236}">
                <a16:creationId xmlns:a16="http://schemas.microsoft.com/office/drawing/2014/main" id="{B9323E7A-735A-4F98-97D8-07E30E62118B}"/>
              </a:ext>
            </a:extLst>
          </p:cNvPr>
          <p:cNvSpPr txBox="1">
            <a:spLocks/>
          </p:cNvSpPr>
          <p:nvPr/>
        </p:nvSpPr>
        <p:spPr>
          <a:xfrm>
            <a:off x="11047076" y="5837348"/>
            <a:ext cx="624713" cy="305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256</a:t>
            </a:r>
            <a:endParaRPr lang="ko-KR" altLang="en-US" sz="3200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7" name="제목 1">
            <a:extLst>
              <a:ext uri="{FF2B5EF4-FFF2-40B4-BE49-F238E27FC236}">
                <a16:creationId xmlns:a16="http://schemas.microsoft.com/office/drawing/2014/main" id="{07BA6D75-288F-4343-A695-46B4F95E660B}"/>
              </a:ext>
            </a:extLst>
          </p:cNvPr>
          <p:cNvSpPr txBox="1">
            <a:spLocks/>
          </p:cNvSpPr>
          <p:nvPr/>
        </p:nvSpPr>
        <p:spPr>
          <a:xfrm>
            <a:off x="8873993" y="2715233"/>
            <a:ext cx="3019680" cy="4734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Classification Result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8" name="제목 1">
            <a:extLst>
              <a:ext uri="{FF2B5EF4-FFF2-40B4-BE49-F238E27FC236}">
                <a16:creationId xmlns:a16="http://schemas.microsoft.com/office/drawing/2014/main" id="{3B10DF19-7ECB-4A0A-A5AA-668C59F3ABF3}"/>
              </a:ext>
            </a:extLst>
          </p:cNvPr>
          <p:cNvSpPr txBox="1">
            <a:spLocks/>
          </p:cNvSpPr>
          <p:nvPr/>
        </p:nvSpPr>
        <p:spPr>
          <a:xfrm>
            <a:off x="8905025" y="6347682"/>
            <a:ext cx="3019680" cy="4734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Bounding Box Regression Result</a:t>
            </a:r>
            <a:endParaRPr lang="ko-KR" altLang="en-US" sz="2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20CC039A-5A59-4426-B540-E578E0B6C5D0}"/>
              </a:ext>
            </a:extLst>
          </p:cNvPr>
          <p:cNvCxnSpPr>
            <a:cxnSpLocks/>
          </p:cNvCxnSpPr>
          <p:nvPr/>
        </p:nvCxnSpPr>
        <p:spPr>
          <a:xfrm flipV="1">
            <a:off x="8318086" y="1675918"/>
            <a:ext cx="501308" cy="2193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직선 화살표 연결선 131">
            <a:extLst>
              <a:ext uri="{FF2B5EF4-FFF2-40B4-BE49-F238E27FC236}">
                <a16:creationId xmlns:a16="http://schemas.microsoft.com/office/drawing/2014/main" id="{48B047EA-1C40-47B8-9668-F781CE89A4E0}"/>
              </a:ext>
            </a:extLst>
          </p:cNvPr>
          <p:cNvCxnSpPr>
            <a:cxnSpLocks/>
          </p:cNvCxnSpPr>
          <p:nvPr/>
        </p:nvCxnSpPr>
        <p:spPr>
          <a:xfrm>
            <a:off x="8302001" y="4686393"/>
            <a:ext cx="517393" cy="1705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0" name="제목 1">
            <a:extLst>
              <a:ext uri="{FF2B5EF4-FFF2-40B4-BE49-F238E27FC236}">
                <a16:creationId xmlns:a16="http://schemas.microsoft.com/office/drawing/2014/main" id="{CBDFA3DA-5B04-46AF-BC06-83E1BFC6DF9C}"/>
              </a:ext>
            </a:extLst>
          </p:cNvPr>
          <p:cNvSpPr txBox="1">
            <a:spLocks/>
          </p:cNvSpPr>
          <p:nvPr/>
        </p:nvSpPr>
        <p:spPr>
          <a:xfrm>
            <a:off x="32068" y="6481514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2/5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1" name="내용 개체 틀 2">
            <a:extLst>
              <a:ext uri="{FF2B5EF4-FFF2-40B4-BE49-F238E27FC236}">
                <a16:creationId xmlns:a16="http://schemas.microsoft.com/office/drawing/2014/main" id="{9DE0C10D-6B66-4958-BC35-4584EAFFABA5}"/>
              </a:ext>
            </a:extLst>
          </p:cNvPr>
          <p:cNvSpPr txBox="1">
            <a:spLocks/>
          </p:cNvSpPr>
          <p:nvPr/>
        </p:nvSpPr>
        <p:spPr>
          <a:xfrm>
            <a:off x="546657" y="-44943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ko-KR" dirty="0"/>
              <a:t>RPN</a:t>
            </a:r>
            <a:r>
              <a:rPr lang="ko-KR" altLang="en-US" dirty="0"/>
              <a:t>은 </a:t>
            </a:r>
            <a:r>
              <a:rPr lang="en-US" altLang="ko-KR" dirty="0"/>
              <a:t>Region Proposal</a:t>
            </a:r>
            <a:r>
              <a:rPr lang="ko-KR" altLang="en-US" dirty="0"/>
              <a:t>과정에서의 </a:t>
            </a:r>
            <a:r>
              <a:rPr lang="en-US" altLang="ko-KR" dirty="0"/>
              <a:t>Selective Search</a:t>
            </a:r>
            <a:r>
              <a:rPr lang="ko-KR" altLang="en-US" dirty="0"/>
              <a:t>를 대체하기 위해 나왔다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Selective </a:t>
            </a:r>
            <a:r>
              <a:rPr lang="en-US" altLang="ko-KR" dirty="0" err="1"/>
              <a:t>searc</a:t>
            </a:r>
            <a:r>
              <a:rPr lang="ko-KR" altLang="en-US" dirty="0"/>
              <a:t>는 </a:t>
            </a:r>
            <a:r>
              <a:rPr lang="en-US" altLang="ko-KR" dirty="0"/>
              <a:t>R-CNN</a:t>
            </a:r>
            <a:r>
              <a:rPr lang="ko-KR" altLang="en-US" dirty="0"/>
              <a:t>에서 쓰이는 방법으로</a:t>
            </a:r>
            <a:r>
              <a:rPr lang="en-US" altLang="ko-KR" dirty="0"/>
              <a:t>, </a:t>
            </a:r>
            <a:r>
              <a:rPr lang="ko-KR" altLang="en-US" dirty="0"/>
              <a:t>거의 랜덤하게 </a:t>
            </a:r>
            <a:r>
              <a:rPr lang="en-US" altLang="ko-KR" dirty="0"/>
              <a:t>object</a:t>
            </a:r>
            <a:r>
              <a:rPr lang="ko-KR" altLang="en-US" dirty="0"/>
              <a:t>가 </a:t>
            </a:r>
            <a:r>
              <a:rPr lang="ko-KR" altLang="en-US" dirty="0" err="1"/>
              <a:t>있을법한</a:t>
            </a:r>
            <a:r>
              <a:rPr lang="ko-KR" altLang="en-US" dirty="0"/>
              <a:t> 위치에 </a:t>
            </a:r>
            <a:r>
              <a:rPr lang="en-US" altLang="ko-KR" dirty="0"/>
              <a:t>2000</a:t>
            </a:r>
            <a:r>
              <a:rPr lang="ko-KR" altLang="en-US" dirty="0"/>
              <a:t>개정도의 </a:t>
            </a:r>
            <a:r>
              <a:rPr lang="en-US" altLang="ko-KR" dirty="0"/>
              <a:t>bb</a:t>
            </a:r>
            <a:r>
              <a:rPr lang="ko-KR" altLang="en-US" dirty="0"/>
              <a:t>를 그려주어 그 </a:t>
            </a:r>
            <a:r>
              <a:rPr lang="en-US" altLang="ko-KR" dirty="0"/>
              <a:t>bb</a:t>
            </a:r>
            <a:r>
              <a:rPr lang="ko-KR" altLang="en-US" dirty="0"/>
              <a:t>들을 크기</a:t>
            </a:r>
            <a:r>
              <a:rPr lang="en-US" altLang="ko-KR" dirty="0"/>
              <a:t>, </a:t>
            </a:r>
            <a:r>
              <a:rPr lang="ko-KR" altLang="en-US" dirty="0"/>
              <a:t>위치</a:t>
            </a:r>
            <a:r>
              <a:rPr lang="en-US" altLang="ko-KR" dirty="0"/>
              <a:t>, </a:t>
            </a:r>
            <a:r>
              <a:rPr lang="ko-KR" altLang="en-US" dirty="0"/>
              <a:t>색깔 등 다양한 특성에 따라 </a:t>
            </a:r>
            <a:r>
              <a:rPr lang="en-US" altLang="ko-KR" dirty="0"/>
              <a:t>merge</a:t>
            </a:r>
            <a:r>
              <a:rPr lang="ko-KR" altLang="en-US" dirty="0"/>
              <a:t>하여</a:t>
            </a:r>
            <a:r>
              <a:rPr lang="en-US" altLang="ko-KR" dirty="0"/>
              <a:t> object</a:t>
            </a:r>
            <a:r>
              <a:rPr lang="ko-KR" altLang="en-US" dirty="0"/>
              <a:t>를 검출하는 방법이다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RCNN</a:t>
            </a:r>
            <a:r>
              <a:rPr lang="ko-KR" altLang="en-US" dirty="0"/>
              <a:t>에서는 </a:t>
            </a:r>
            <a:r>
              <a:rPr lang="en-US" altLang="ko-KR" dirty="0"/>
              <a:t>Backbone</a:t>
            </a:r>
            <a:r>
              <a:rPr lang="ko-KR" altLang="en-US" dirty="0"/>
              <a:t>으로 </a:t>
            </a:r>
            <a:r>
              <a:rPr lang="en-US" altLang="ko-KR" dirty="0" err="1"/>
              <a:t>Alexnet</a:t>
            </a:r>
            <a:r>
              <a:rPr lang="ko-KR" altLang="en-US" dirty="0"/>
              <a:t>을 사용하였다</a:t>
            </a:r>
            <a:r>
              <a:rPr lang="en-US" altLang="ko-KR" dirty="0"/>
              <a:t>(to feature extract)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 err="1"/>
              <a:t>위와같은</a:t>
            </a:r>
            <a:r>
              <a:rPr lang="ko-KR" altLang="en-US" dirty="0"/>
              <a:t> </a:t>
            </a:r>
            <a:r>
              <a:rPr lang="en-US" altLang="ko-KR" dirty="0"/>
              <a:t>Selective Search algorithm</a:t>
            </a:r>
            <a:r>
              <a:rPr lang="ko-KR" altLang="en-US" dirty="0"/>
              <a:t>을 대체하는 </a:t>
            </a:r>
            <a:r>
              <a:rPr lang="en-US" altLang="ko-KR" dirty="0"/>
              <a:t>RPN</a:t>
            </a:r>
            <a:r>
              <a:rPr lang="ko-KR" altLang="en-US" dirty="0"/>
              <a:t>은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3*3 conv : </a:t>
            </a:r>
            <a:r>
              <a:rPr lang="ko-KR" altLang="en-US" dirty="0">
                <a:solidFill>
                  <a:srgbClr val="92D050"/>
                </a:solidFill>
              </a:rPr>
              <a:t>추가</a:t>
            </a:r>
            <a:endParaRPr lang="en-US" altLang="ko-KR" dirty="0">
              <a:solidFill>
                <a:srgbClr val="92D050"/>
              </a:solidFill>
            </a:endParaRPr>
          </a:p>
          <a:p>
            <a:pPr lvl="1"/>
            <a:r>
              <a:rPr lang="en-US" altLang="ko-KR" dirty="0"/>
              <a:t>1*1 conv 2*9channel : 1*1conv</a:t>
            </a:r>
            <a:r>
              <a:rPr lang="ko-KR" altLang="en-US" dirty="0"/>
              <a:t>는 </a:t>
            </a:r>
            <a:r>
              <a:rPr lang="en-US" altLang="ko-KR" dirty="0"/>
              <a:t>size</a:t>
            </a:r>
            <a:r>
              <a:rPr lang="ko-KR" altLang="en-US" dirty="0"/>
              <a:t>에 </a:t>
            </a:r>
            <a:r>
              <a:rPr lang="en-US" altLang="ko-KR" dirty="0"/>
              <a:t>invariance</a:t>
            </a:r>
            <a:r>
              <a:rPr lang="ko-KR" altLang="en-US" dirty="0"/>
              <a:t>하기위해</a:t>
            </a:r>
            <a:endParaRPr lang="en-US" altLang="ko-KR" dirty="0"/>
          </a:p>
          <a:p>
            <a:pPr lvl="1"/>
            <a:r>
              <a:rPr lang="en-US" altLang="ko-KR" dirty="0"/>
              <a:t>2*9</a:t>
            </a:r>
            <a:r>
              <a:rPr lang="ko-KR" altLang="en-US" dirty="0"/>
              <a:t>는 각각 </a:t>
            </a:r>
            <a:r>
              <a:rPr lang="en-US" altLang="ko-KR" dirty="0"/>
              <a:t>(Positive, Negative</a:t>
            </a:r>
            <a:r>
              <a:rPr lang="ko-KR" altLang="en-US" dirty="0"/>
              <a:t>검출</a:t>
            </a:r>
            <a:r>
              <a:rPr lang="en-US" altLang="ko-KR" dirty="0"/>
              <a:t>), (Anchor box </a:t>
            </a:r>
            <a:r>
              <a:rPr lang="ko-KR" altLang="en-US" dirty="0"/>
              <a:t>수</a:t>
            </a:r>
            <a:r>
              <a:rPr lang="en-US" altLang="ko-KR" dirty="0"/>
              <a:t>:9(=3*3))</a:t>
            </a:r>
          </a:p>
          <a:p>
            <a:pPr lvl="1"/>
            <a:r>
              <a:rPr lang="en-US" altLang="ko-KR" dirty="0"/>
              <a:t>1*1 conv 4*9 channel : 4*9</a:t>
            </a:r>
            <a:r>
              <a:rPr lang="ko-KR" altLang="en-US" dirty="0"/>
              <a:t>는 각각 </a:t>
            </a:r>
            <a:r>
              <a:rPr lang="en-US" altLang="ko-KR" dirty="0"/>
              <a:t>(</a:t>
            </a:r>
            <a:r>
              <a:rPr lang="ko-KR" altLang="en-US" dirty="0">
                <a:solidFill>
                  <a:srgbClr val="92D050"/>
                </a:solidFill>
              </a:rPr>
              <a:t>추가</a:t>
            </a:r>
            <a:r>
              <a:rPr lang="en-US" altLang="ko-KR" dirty="0"/>
              <a:t>), (AB)</a:t>
            </a:r>
            <a:r>
              <a:rPr lang="ko-KR" altLang="en-US" dirty="0"/>
              <a:t> </a:t>
            </a:r>
            <a:r>
              <a:rPr lang="en-US" altLang="ko-KR" dirty="0"/>
              <a:t>	 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55457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FE8AE5-375D-4699-9F04-2A4321DFB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57" y="-4494326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 dirty="0"/>
              <a:t>Loss graph, Inferenced Image, +</a:t>
            </a:r>
            <a:r>
              <a:rPr lang="en-US" altLang="ko-KR" dirty="0" err="1"/>
              <a:t>Precision,score</a:t>
            </a:r>
            <a:r>
              <a:rPr lang="en-US" altLang="ko-KR" dirty="0"/>
              <a:t> </a:t>
            </a:r>
            <a:r>
              <a:rPr lang="ko-KR" altLang="en-US" dirty="0" err="1"/>
              <a:t>뽑는방식</a:t>
            </a:r>
            <a:r>
              <a:rPr lang="en-US" altLang="ko-KR" dirty="0"/>
              <a:t>(score)</a:t>
            </a:r>
          </a:p>
          <a:p>
            <a:r>
              <a:rPr lang="ko-KR" altLang="en-US" dirty="0"/>
              <a:t>사용모델 </a:t>
            </a:r>
            <a:r>
              <a:rPr lang="en-US" altLang="ko-KR" dirty="0"/>
              <a:t>: </a:t>
            </a:r>
            <a:r>
              <a:rPr lang="en-US" altLang="ko-KR" dirty="0" err="1"/>
              <a:t>fasterRCNN</a:t>
            </a:r>
            <a:r>
              <a:rPr lang="en-US" altLang="ko-KR" dirty="0"/>
              <a:t> / backbone : Resnet / pre</a:t>
            </a:r>
          </a:p>
          <a:p>
            <a:endParaRPr lang="en-US" altLang="ko-KR" dirty="0"/>
          </a:p>
          <a:p>
            <a:r>
              <a:rPr lang="en-US" altLang="ko-KR" dirty="0"/>
              <a:t>Loss </a:t>
            </a:r>
          </a:p>
          <a:p>
            <a:pPr>
              <a:buFontTx/>
              <a:buChar char="-"/>
            </a:pPr>
            <a:r>
              <a:rPr lang="en-US" altLang="ko-KR" dirty="0"/>
              <a:t>L1 : </a:t>
            </a:r>
            <a:r>
              <a:rPr lang="ko-KR" altLang="en-US" dirty="0"/>
              <a:t>정답 </a:t>
            </a:r>
            <a:r>
              <a:rPr lang="en-US" altLang="ko-KR" dirty="0"/>
              <a:t>label</a:t>
            </a:r>
            <a:r>
              <a:rPr lang="ko-KR" altLang="en-US" dirty="0"/>
              <a:t>과 예측한 값의 절대값 차이를 모두 더해 </a:t>
            </a:r>
            <a:r>
              <a:rPr lang="en-US" altLang="ko-KR" dirty="0"/>
              <a:t>loss</a:t>
            </a:r>
            <a:r>
              <a:rPr lang="ko-KR" altLang="en-US" dirty="0"/>
              <a:t>로 정의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L2 : </a:t>
            </a:r>
            <a:r>
              <a:rPr lang="ko-KR" altLang="en-US" dirty="0"/>
              <a:t>정답 </a:t>
            </a:r>
            <a:r>
              <a:rPr lang="en-US" altLang="ko-KR" dirty="0"/>
              <a:t>label</a:t>
            </a:r>
            <a:r>
              <a:rPr lang="ko-KR" altLang="en-US" dirty="0"/>
              <a:t>과 예측한 값의 차이를 제곱한 값을 모두 더해 </a:t>
            </a:r>
            <a:r>
              <a:rPr lang="en-US" altLang="ko-KR" dirty="0"/>
              <a:t>loss</a:t>
            </a:r>
            <a:r>
              <a:rPr lang="ko-KR" altLang="en-US" dirty="0"/>
              <a:t>로 정의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/>
              <a:t>Smooth_L1 : X</a:t>
            </a:r>
            <a:r>
              <a:rPr lang="ko-KR" altLang="en-US" dirty="0"/>
              <a:t>의 절대값이 </a:t>
            </a:r>
            <a:r>
              <a:rPr lang="en-US" altLang="ko-KR" dirty="0"/>
              <a:t>1</a:t>
            </a:r>
            <a:r>
              <a:rPr lang="ko-KR" altLang="en-US" dirty="0"/>
              <a:t>이하이면 곡선</a:t>
            </a:r>
            <a:r>
              <a:rPr lang="en-US" altLang="ko-KR" dirty="0"/>
              <a:t>, </a:t>
            </a:r>
            <a:r>
              <a:rPr lang="ko-KR" altLang="en-US" dirty="0" err="1"/>
              <a:t>그외에</a:t>
            </a:r>
            <a:r>
              <a:rPr lang="ko-KR" altLang="en-US" dirty="0"/>
              <a:t> 영역에서 직선이다</a:t>
            </a:r>
            <a:r>
              <a:rPr lang="en-US" altLang="ko-KR" dirty="0"/>
              <a:t>.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수정한 것들 </a:t>
            </a:r>
            <a:r>
              <a:rPr lang="en-US" altLang="ko-KR" dirty="0"/>
              <a:t>: SGD -&gt; Adam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결과 </a:t>
            </a:r>
            <a:r>
              <a:rPr lang="en-US" altLang="ko-KR" dirty="0"/>
              <a:t>: Inference Image 3</a:t>
            </a:r>
            <a:r>
              <a:rPr lang="ko-KR" altLang="en-US" dirty="0"/>
              <a:t>장</a:t>
            </a:r>
            <a:r>
              <a:rPr lang="en-US" altLang="ko-KR" dirty="0"/>
              <a:t>, </a:t>
            </a:r>
            <a:r>
              <a:rPr lang="en-US" altLang="ko-KR" dirty="0" err="1"/>
              <a:t>trainin</a:t>
            </a:r>
            <a:r>
              <a:rPr lang="ko-KR" altLang="en-US" dirty="0"/>
              <a:t>과 </a:t>
            </a:r>
            <a:r>
              <a:rPr lang="en-US" altLang="ko-KR" dirty="0"/>
              <a:t>test</a:t>
            </a:r>
            <a:r>
              <a:rPr lang="ko-KR" altLang="en-US" dirty="0"/>
              <a:t>셋의 </a:t>
            </a:r>
            <a:r>
              <a:rPr lang="en-US" altLang="ko-KR" dirty="0"/>
              <a:t>loss, </a:t>
            </a:r>
            <a:r>
              <a:rPr lang="en-US" altLang="ko-KR" dirty="0" err="1"/>
              <a:t>mAP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	 </a:t>
            </a:r>
            <a:r>
              <a:rPr lang="ko-KR" altLang="en-US" dirty="0"/>
              <a:t> </a:t>
            </a: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4417BFE-9AF6-4989-88F9-933BA1D959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5750" y="191265"/>
            <a:ext cx="11732079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Custom Data Detection : Hornet Nest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81AF83DC-C818-49C9-836D-85524EF4F972}"/>
              </a:ext>
            </a:extLst>
          </p:cNvPr>
          <p:cNvSpPr txBox="1">
            <a:spLocks/>
          </p:cNvSpPr>
          <p:nvPr/>
        </p:nvSpPr>
        <p:spPr>
          <a:xfrm>
            <a:off x="510338" y="1108980"/>
            <a:ext cx="4199164" cy="5204734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Used Loss Function </a:t>
            </a:r>
          </a:p>
          <a:p>
            <a:r>
              <a:rPr lang="en-US" altLang="ko-KR" dirty="0"/>
              <a:t>: Cross Entropy(Classification)</a:t>
            </a:r>
          </a:p>
          <a:p>
            <a:pPr marL="0" indent="0">
              <a:buNone/>
            </a:pPr>
            <a:r>
              <a:rPr lang="en-US" altLang="ko-KR" dirty="0"/>
              <a:t>    : Smooth_L1(RPN, </a:t>
            </a:r>
            <a:r>
              <a:rPr lang="en-US" altLang="ko-KR" dirty="0" err="1"/>
              <a:t>RoI</a:t>
            </a:r>
            <a:r>
              <a:rPr lang="en-US" altLang="ko-KR" dirty="0"/>
              <a:t>, Total)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pPr marL="0" indent="0">
              <a:buNone/>
            </a:pPr>
            <a:endParaRPr lang="en-US" altLang="ko-KR" sz="2400" dirty="0"/>
          </a:p>
          <a:p>
            <a:r>
              <a:rPr lang="en-US" altLang="ko-KR" sz="2700" dirty="0"/>
              <a:t>Backbone CNN : Resnet101</a:t>
            </a:r>
          </a:p>
          <a:p>
            <a:pPr marL="0" indent="0">
              <a:buNone/>
            </a:pPr>
            <a:r>
              <a:rPr lang="en-US" altLang="ko-KR" sz="2400" dirty="0"/>
              <a:t> </a:t>
            </a:r>
            <a:endParaRPr lang="en-US" altLang="ko-KR" dirty="0"/>
          </a:p>
          <a:p>
            <a:r>
              <a:rPr lang="en-US" altLang="ko-KR" dirty="0"/>
              <a:t>Modification </a:t>
            </a:r>
          </a:p>
          <a:p>
            <a:pPr marL="0" indent="0">
              <a:buNone/>
            </a:pPr>
            <a:r>
              <a:rPr lang="en-US" altLang="ko-KR" dirty="0"/>
              <a:t>  : Optimizer (SGD -&gt; Adam)</a:t>
            </a:r>
          </a:p>
          <a:p>
            <a:pPr marL="0" indent="0">
              <a:buNone/>
            </a:pPr>
            <a:r>
              <a:rPr lang="en-US" altLang="ko-KR" dirty="0"/>
              <a:t>     </a:t>
            </a:r>
          </a:p>
          <a:p>
            <a:r>
              <a:rPr lang="en-US" altLang="ko-KR" dirty="0"/>
              <a:t>Results</a:t>
            </a:r>
          </a:p>
          <a:p>
            <a:pPr marL="0" indent="0">
              <a:buNone/>
            </a:pPr>
            <a:r>
              <a:rPr lang="en-US" altLang="ko-KR" dirty="0"/>
              <a:t>    : validation(loss, </a:t>
            </a:r>
            <a:r>
              <a:rPr lang="en-US" altLang="ko-KR" dirty="0" err="1"/>
              <a:t>mAP</a:t>
            </a:r>
            <a:r>
              <a:rPr lang="en-US" altLang="ko-KR" dirty="0"/>
              <a:t>),</a:t>
            </a:r>
          </a:p>
          <a:p>
            <a:pPr marL="0" indent="0">
              <a:buNone/>
            </a:pPr>
            <a:r>
              <a:rPr lang="en-US" altLang="ko-KR" dirty="0"/>
              <a:t>      test(</a:t>
            </a:r>
            <a:r>
              <a:rPr lang="en-US" altLang="ko-KR" dirty="0" err="1"/>
              <a:t>mAP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RPN(loss), </a:t>
            </a:r>
          </a:p>
          <a:p>
            <a:pPr marL="0" indent="0">
              <a:buNone/>
            </a:pPr>
            <a:r>
              <a:rPr lang="en-US" altLang="ko-KR" dirty="0" err="1"/>
              <a:t>BACKbone</a:t>
            </a:r>
            <a:r>
              <a:rPr lang="en-US" altLang="ko-KR" dirty="0"/>
              <a:t>: resnet50, </a:t>
            </a:r>
          </a:p>
          <a:p>
            <a:pPr marL="0" indent="0">
              <a:buNone/>
            </a:pPr>
            <a:r>
              <a:rPr lang="en-US" altLang="ko-KR" dirty="0"/>
              <a:t>Loss </a:t>
            </a:r>
            <a:r>
              <a:rPr lang="ko-KR" altLang="en-US" dirty="0"/>
              <a:t>수렴하게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err="1"/>
              <a:t>fasterRCNN</a:t>
            </a:r>
            <a:r>
              <a:rPr lang="en-US" altLang="ko-KR"/>
              <a:t> </a:t>
            </a:r>
            <a:r>
              <a:rPr lang="ko-KR" altLang="en-US"/>
              <a:t>내용추가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7A6FBDF5-AA33-45E5-A627-1FADFAF38218}"/>
              </a:ext>
            </a:extLst>
          </p:cNvPr>
          <p:cNvSpPr txBox="1">
            <a:spLocks/>
          </p:cNvSpPr>
          <p:nvPr/>
        </p:nvSpPr>
        <p:spPr>
          <a:xfrm>
            <a:off x="32068" y="6481514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3/5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E0C1DCA-E09D-4490-A3E5-F4616B6FE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3717" y="1316553"/>
            <a:ext cx="7564466" cy="220175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E77A6FE-6BA6-4552-AD11-CFF0098AC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717" y="4199063"/>
            <a:ext cx="7564466" cy="2201751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A836388D-3714-4333-95C8-959CF91AB9A5}"/>
              </a:ext>
            </a:extLst>
          </p:cNvPr>
          <p:cNvSpPr txBox="1">
            <a:spLocks/>
          </p:cNvSpPr>
          <p:nvPr/>
        </p:nvSpPr>
        <p:spPr>
          <a:xfrm>
            <a:off x="4304018" y="876810"/>
            <a:ext cx="7745641" cy="477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/>
              <a:t>Losses(Total, Roi, </a:t>
            </a:r>
            <a:r>
              <a:rPr lang="en-US" altLang="ko-KR" sz="2400" dirty="0" err="1"/>
              <a:t>Rpn</a:t>
            </a:r>
            <a:r>
              <a:rPr lang="en-US" altLang="ko-KR" sz="2400" dirty="0"/>
              <a:t>) for Validation</a:t>
            </a:r>
            <a:endParaRPr lang="ko-KR" altLang="en-US" sz="2400" dirty="0"/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619A2E50-769B-468E-A33F-23D57D4D249D}"/>
              </a:ext>
            </a:extLst>
          </p:cNvPr>
          <p:cNvSpPr txBox="1">
            <a:spLocks/>
          </p:cNvSpPr>
          <p:nvPr/>
        </p:nvSpPr>
        <p:spPr>
          <a:xfrm>
            <a:off x="4279330" y="3634558"/>
            <a:ext cx="7745641" cy="477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 err="1"/>
              <a:t>mAP</a:t>
            </a:r>
            <a:r>
              <a:rPr lang="en-US" altLang="ko-KR" sz="2400" dirty="0"/>
              <a:t> for Train per epoch</a:t>
            </a:r>
            <a:endParaRPr lang="ko-KR" altLang="en-US" sz="2400" dirty="0"/>
          </a:p>
        </p:txBody>
      </p:sp>
      <p:pic>
        <p:nvPicPr>
          <p:cNvPr id="6149" name="Picture 5" descr="https://blog.kakaocdn.net/dn/mMXyy/btqA7p4rrSa/eVJIWobila1lIvJQBBalz1/img.png">
            <a:extLst>
              <a:ext uri="{FF2B5EF4-FFF2-40B4-BE49-F238E27FC236}">
                <a16:creationId xmlns:a16="http://schemas.microsoft.com/office/drawing/2014/main" id="{C95A94A7-0550-49D8-908C-0BD0E87A9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2147483648"/>
            <a:ext cx="14097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s://blog.kakaocdn.net/dn/bQQwPG/btqA6pKCNUZ/BnpbQZpxawlpclWPJw3GT1/img.png">
            <a:extLst>
              <a:ext uri="{FF2B5EF4-FFF2-40B4-BE49-F238E27FC236}">
                <a16:creationId xmlns:a16="http://schemas.microsoft.com/office/drawing/2014/main" id="{F888189A-6222-456D-9485-FF03A7460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442379100"/>
            <a:ext cx="1476375" cy="49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s://blog.kakaocdn.net/dn/bz02fP/btqA3eDjKfT/P8HHzmOivZTkIeGAZnPwBK/img.png">
            <a:extLst>
              <a:ext uri="{FF2B5EF4-FFF2-40B4-BE49-F238E27FC236}">
                <a16:creationId xmlns:a16="http://schemas.microsoft.com/office/drawing/2014/main" id="{846982A7-44AA-4E51-BE75-338499D34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656" y="2059451"/>
            <a:ext cx="3270741" cy="168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9C716EC-416F-4D3E-92BE-82C42F7B572B}"/>
              </a:ext>
            </a:extLst>
          </p:cNvPr>
          <p:cNvSpPr/>
          <p:nvPr/>
        </p:nvSpPr>
        <p:spPr>
          <a:xfrm>
            <a:off x="5980494" y="6340110"/>
            <a:ext cx="44716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/>
              <a:t>Test </a:t>
            </a:r>
            <a:r>
              <a:rPr lang="en-US" altLang="ko-KR" sz="2400" dirty="0" err="1"/>
              <a:t>mAP</a:t>
            </a:r>
            <a:r>
              <a:rPr lang="en-US" altLang="ko-KR" sz="2400" dirty="0"/>
              <a:t> : 0.9042567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84953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4417BFE-9AF6-4989-88F9-933BA1D959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5750" y="191265"/>
            <a:ext cx="11732079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Custom Data Detection : Inference</a:t>
            </a:r>
          </a:p>
        </p:txBody>
      </p:sp>
      <p:pic>
        <p:nvPicPr>
          <p:cNvPr id="6149" name="Picture 5" descr="https://blog.kakaocdn.net/dn/mMXyy/btqA7p4rrSa/eVJIWobila1lIvJQBBalz1/img.png">
            <a:extLst>
              <a:ext uri="{FF2B5EF4-FFF2-40B4-BE49-F238E27FC236}">
                <a16:creationId xmlns:a16="http://schemas.microsoft.com/office/drawing/2014/main" id="{C95A94A7-0550-49D8-908C-0BD0E87A9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-2147483648"/>
            <a:ext cx="14097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s://blog.kakaocdn.net/dn/bQQwPG/btqA6pKCNUZ/BnpbQZpxawlpclWPJw3GT1/img.png">
            <a:extLst>
              <a:ext uri="{FF2B5EF4-FFF2-40B4-BE49-F238E27FC236}">
                <a16:creationId xmlns:a16="http://schemas.microsoft.com/office/drawing/2014/main" id="{F888189A-6222-456D-9485-FF03A7460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442379100"/>
            <a:ext cx="1476375" cy="49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EE4D918-7DCC-4F4C-A2EB-3D76ECCA9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88" y="909037"/>
            <a:ext cx="5895621" cy="57737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4469801-C249-4C8B-84AE-DE029E1963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5551" y="909038"/>
            <a:ext cx="5805089" cy="5773738"/>
          </a:xfrm>
          <a:prstGeom prst="rect">
            <a:avLst/>
          </a:prstGeom>
        </p:spPr>
      </p:pic>
      <p:sp>
        <p:nvSpPr>
          <p:cNvPr id="20" name="제목 1">
            <a:extLst>
              <a:ext uri="{FF2B5EF4-FFF2-40B4-BE49-F238E27FC236}">
                <a16:creationId xmlns:a16="http://schemas.microsoft.com/office/drawing/2014/main" id="{31832B23-6F94-4CE9-839C-C034F7D236BB}"/>
              </a:ext>
            </a:extLst>
          </p:cNvPr>
          <p:cNvSpPr txBox="1">
            <a:spLocks/>
          </p:cNvSpPr>
          <p:nvPr/>
        </p:nvSpPr>
        <p:spPr>
          <a:xfrm>
            <a:off x="32068" y="6481514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4/5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7041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C761B3-4000-4FE2-928E-E56A419D5358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</a:t>
            </a:r>
            <a:r>
              <a:rPr kumimoji="1" lang="en-US" altLang="ko-Kore-KR" sz="36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Segmentation : </a:t>
            </a:r>
            <a:r>
              <a:rPr kumimoji="1" lang="en-US" altLang="ko-Kore-KR" sz="2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(Instance &amp; Semantic), </a:t>
            </a:r>
            <a:r>
              <a:rPr kumimoji="1" lang="en-US" altLang="ko-Kore-KR" sz="2800" b="1" dirty="0" err="1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Deeplab</a:t>
            </a:r>
            <a:r>
              <a:rPr kumimoji="1" lang="en-US" altLang="ko-Kore-KR" sz="2800" b="1" dirty="0">
                <a:solidFill>
                  <a:schemeClr val="accent1">
                    <a:lumMod val="75000"/>
                  </a:schemeClr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V3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EA173E-D67C-4737-A160-87662A70B3B8}"/>
              </a:ext>
            </a:extLst>
          </p:cNvPr>
          <p:cNvSpPr txBox="1"/>
          <p:nvPr/>
        </p:nvSpPr>
        <p:spPr>
          <a:xfrm>
            <a:off x="1140622" y="3375835"/>
            <a:ext cx="30337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600" b="1" dirty="0"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Instance Segmentation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6649E3-B918-4F5C-A45C-725B66AD533F}"/>
              </a:ext>
            </a:extLst>
          </p:cNvPr>
          <p:cNvSpPr txBox="1"/>
          <p:nvPr/>
        </p:nvSpPr>
        <p:spPr>
          <a:xfrm>
            <a:off x="1262520" y="6354253"/>
            <a:ext cx="30337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600" b="1" dirty="0">
                <a:latin typeface="Arial Black" panose="020B0604020202020204" pitchFamily="34" charset="0"/>
                <a:ea typeface="NanumSquareOTF ExtraBold" panose="020B0600000101010101" pitchFamily="34" charset="-127"/>
                <a:cs typeface="Arial Black" panose="020B0604020202020204" pitchFamily="34" charset="0"/>
              </a:rPr>
              <a:t> Semantic Segmentation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1ADA9E3-EA0A-4ED8-B70A-9B62309F6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35" y="1008961"/>
            <a:ext cx="3768225" cy="2283678"/>
          </a:xfrm>
          <a:prstGeom prst="rect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B682250-3CDA-4932-8CD5-C30F35A1F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764" y="4022610"/>
            <a:ext cx="3768224" cy="2283678"/>
          </a:xfrm>
          <a:prstGeom prst="rect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4896B9A-0B0E-49DE-B513-5E3CE23237C9}"/>
              </a:ext>
            </a:extLst>
          </p:cNvPr>
          <p:cNvCxnSpPr/>
          <p:nvPr/>
        </p:nvCxnSpPr>
        <p:spPr>
          <a:xfrm>
            <a:off x="5297711" y="860025"/>
            <a:ext cx="0" cy="5803754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D666A20-92AC-4F05-A575-C188248F2D58}"/>
              </a:ext>
            </a:extLst>
          </p:cNvPr>
          <p:cNvSpPr/>
          <p:nvPr/>
        </p:nvSpPr>
        <p:spPr>
          <a:xfrm>
            <a:off x="5881082" y="1134313"/>
            <a:ext cx="57130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err="1">
                <a:solidFill>
                  <a:srgbClr val="333333"/>
                </a:solidFill>
                <a:latin typeface="Apple SD Gothic Neo"/>
              </a:rPr>
              <a:t>DeepLab</a:t>
            </a:r>
            <a:r>
              <a:rPr lang="en-US" altLang="ko-KR" sz="2400" b="1" dirty="0">
                <a:solidFill>
                  <a:srgbClr val="333333"/>
                </a:solidFill>
                <a:latin typeface="Apple SD Gothic Neo"/>
              </a:rPr>
              <a:t> V3</a:t>
            </a:r>
            <a:r>
              <a:rPr lang="ko-KR" altLang="en-US" sz="2400" dirty="0">
                <a:solidFill>
                  <a:srgbClr val="333333"/>
                </a:solidFill>
                <a:latin typeface="Apple SD Gothic Neo"/>
              </a:rPr>
              <a:t> </a:t>
            </a:r>
            <a:r>
              <a:rPr lang="en-US" altLang="ko-KR" sz="2400" dirty="0">
                <a:solidFill>
                  <a:srgbClr val="333333"/>
                </a:solidFill>
                <a:latin typeface="Apple SD Gothic Neo"/>
              </a:rPr>
              <a:t>: </a:t>
            </a:r>
            <a:br>
              <a:rPr lang="en-US" altLang="ko-KR" sz="2000" dirty="0"/>
            </a:br>
            <a:r>
              <a:rPr lang="en-US" altLang="ko-KR" dirty="0"/>
              <a:t>Using </a:t>
            </a:r>
            <a:r>
              <a:rPr lang="en-US" altLang="ko-KR" dirty="0" err="1"/>
              <a:t>Atrous</a:t>
            </a:r>
            <a:r>
              <a:rPr lang="en-US" altLang="ko-KR" dirty="0"/>
              <a:t> Convolution in the existing </a:t>
            </a:r>
            <a:r>
              <a:rPr lang="en-US" altLang="ko-KR" dirty="0" err="1"/>
              <a:t>ResNet</a:t>
            </a:r>
            <a:r>
              <a:rPr lang="en-US" altLang="ko-KR" dirty="0"/>
              <a:t> structure, Suggest a method to obtain a more dense feature map</a:t>
            </a:r>
            <a:endParaRPr lang="ko-KR" altLang="en-US" sz="2000" dirty="0"/>
          </a:p>
        </p:txBody>
      </p:sp>
      <p:pic>
        <p:nvPicPr>
          <p:cNvPr id="16" name="Picture 2" descr="https://blog.kakaocdn.net/dn/bItUtl/btqBJ8hWdUH/6j5GXxftyLthsLOQg5MULk/img.png">
            <a:extLst>
              <a:ext uri="{FF2B5EF4-FFF2-40B4-BE49-F238E27FC236}">
                <a16:creationId xmlns:a16="http://schemas.microsoft.com/office/drawing/2014/main" id="{2ADF988F-4FBB-4675-B77F-00594B9CA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7732" y="2765203"/>
            <a:ext cx="4599773" cy="2392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51DE438C-C202-48DC-BC21-8C1E143E8CF5}"/>
              </a:ext>
            </a:extLst>
          </p:cNvPr>
          <p:cNvSpPr/>
          <p:nvPr/>
        </p:nvSpPr>
        <p:spPr>
          <a:xfrm>
            <a:off x="5881082" y="5659957"/>
            <a:ext cx="60524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/>
              <a:t>Atrous</a:t>
            </a:r>
            <a:r>
              <a:rPr lang="en-US" altLang="ko-KR" dirty="0"/>
              <a:t> convolution is different from conventional convolution. It </a:t>
            </a:r>
            <a:r>
              <a:rPr lang="en-US" altLang="ko-KR" dirty="0">
                <a:solidFill>
                  <a:srgbClr val="C00000"/>
                </a:solidFill>
              </a:rPr>
              <a:t>works with an empty space inside the filter</a:t>
            </a:r>
            <a:r>
              <a:rPr lang="en-US" altLang="ko-KR" dirty="0"/>
              <a:t>.</a:t>
            </a:r>
            <a:endParaRPr lang="en-US" altLang="ko-KR" dirty="0">
              <a:solidFill>
                <a:srgbClr val="333333"/>
              </a:solidFill>
              <a:latin typeface="Apple SD Gothic Neo"/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57C48C2B-3489-4C23-A0FE-C718BA6CE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0686" y="-3491530"/>
            <a:ext cx="10515600" cy="3318669"/>
          </a:xfrm>
        </p:spPr>
        <p:txBody>
          <a:bodyPr>
            <a:normAutofit fontScale="85000" lnSpcReduction="20000"/>
          </a:bodyPr>
          <a:lstStyle/>
          <a:p>
            <a:r>
              <a:rPr lang="en-US" altLang="ko-KR" dirty="0"/>
              <a:t>Instance, Semantic Segmentation </a:t>
            </a:r>
            <a:r>
              <a:rPr lang="ko-KR" altLang="en-US" dirty="0"/>
              <a:t>차이</a:t>
            </a:r>
            <a:r>
              <a:rPr lang="en-US" altLang="ko-KR" dirty="0"/>
              <a:t>:</a:t>
            </a:r>
          </a:p>
          <a:p>
            <a:pPr marL="0" indent="0">
              <a:buNone/>
            </a:pPr>
            <a:r>
              <a:rPr lang="en-US" altLang="ko-KR" sz="1900" dirty="0"/>
              <a:t>semantic segmentation</a:t>
            </a:r>
            <a:r>
              <a:rPr lang="ko-KR" altLang="en-US" sz="1900" dirty="0"/>
              <a:t>은 </a:t>
            </a:r>
            <a:r>
              <a:rPr lang="en-US" altLang="ko-KR" sz="1900" dirty="0"/>
              <a:t>pixel</a:t>
            </a:r>
            <a:r>
              <a:rPr lang="ko-KR" altLang="en-US" sz="1900" dirty="0"/>
              <a:t>들이 각 </a:t>
            </a:r>
            <a:r>
              <a:rPr lang="en-US" altLang="ko-KR" sz="1900" dirty="0"/>
              <a:t>class</a:t>
            </a:r>
            <a:r>
              <a:rPr lang="ko-KR" altLang="en-US" sz="1900" dirty="0"/>
              <a:t>에 대해 </a:t>
            </a:r>
            <a:r>
              <a:rPr lang="en-US" altLang="ko-KR" sz="1900" dirty="0"/>
              <a:t>binary</a:t>
            </a:r>
            <a:r>
              <a:rPr lang="ko-KR" altLang="en-US" sz="1900" dirty="0"/>
              <a:t>하게 포함되는지 안되는지 여부만 따진다</a:t>
            </a:r>
            <a:r>
              <a:rPr lang="en-US" altLang="ko-KR" sz="1900" dirty="0"/>
              <a:t>.</a:t>
            </a:r>
          </a:p>
          <a:p>
            <a:pPr marL="0" indent="0">
              <a:buNone/>
            </a:pPr>
            <a:r>
              <a:rPr lang="en-US" altLang="ko-KR" sz="1900" dirty="0"/>
              <a:t>Instance segmentation</a:t>
            </a:r>
            <a:r>
              <a:rPr lang="ko-KR" altLang="en-US" sz="1900" dirty="0"/>
              <a:t>은 각 픽셀별로 어떤 카테고리에 속하는지 계산하는 것이 아닌</a:t>
            </a:r>
          </a:p>
          <a:p>
            <a:pPr marL="0" indent="0">
              <a:buNone/>
            </a:pPr>
            <a:r>
              <a:rPr lang="ko-KR" altLang="en-US" sz="1900" dirty="0"/>
              <a:t>각 픽셀별로 </a:t>
            </a:r>
            <a:r>
              <a:rPr lang="en-US" altLang="ko-KR" sz="1900" dirty="0"/>
              <a:t>object</a:t>
            </a:r>
            <a:r>
              <a:rPr lang="ko-KR" altLang="en-US" sz="1900" dirty="0"/>
              <a:t>가 있는지 없는지 여부만 계산한다</a:t>
            </a:r>
            <a:r>
              <a:rPr lang="en-US" altLang="ko-KR" sz="1900" dirty="0"/>
              <a:t>.</a:t>
            </a:r>
            <a:endParaRPr lang="ko-KR" altLang="en-US" sz="1900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 err="1"/>
              <a:t>Atrous</a:t>
            </a:r>
            <a:r>
              <a:rPr lang="ko-KR" altLang="en-US" dirty="0"/>
              <a:t> </a:t>
            </a:r>
            <a:r>
              <a:rPr lang="en-US" altLang="ko-KR" dirty="0"/>
              <a:t>Convolution</a:t>
            </a:r>
            <a:r>
              <a:rPr lang="ko-KR" altLang="en-US" dirty="0"/>
              <a:t>이점 </a:t>
            </a:r>
            <a:r>
              <a:rPr lang="en-US" altLang="ko-KR" dirty="0"/>
              <a:t>:</a:t>
            </a:r>
          </a:p>
          <a:p>
            <a:pPr marL="0" indent="0">
              <a:buNone/>
            </a:pPr>
            <a:r>
              <a:rPr lang="ko-KR" altLang="en-US" sz="2000" dirty="0"/>
              <a:t>기존 </a:t>
            </a:r>
            <a:r>
              <a:rPr lang="en-US" altLang="ko-KR" sz="2000" dirty="0"/>
              <a:t>Convolution</a:t>
            </a:r>
            <a:r>
              <a:rPr lang="ko-KR" altLang="en-US" sz="2000" dirty="0"/>
              <a:t>과 동일한양의 파라미터와 </a:t>
            </a:r>
            <a:r>
              <a:rPr lang="ko-KR" altLang="en-US" sz="2000" dirty="0" err="1"/>
              <a:t>계산량을</a:t>
            </a:r>
            <a:r>
              <a:rPr lang="ko-KR" altLang="en-US" sz="2000" dirty="0"/>
              <a:t> 유지하면서도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Field of view</a:t>
            </a:r>
            <a:r>
              <a:rPr lang="ko-KR" altLang="en-US" sz="2000" dirty="0"/>
              <a:t>를 크게 가져갈 수 있게 된다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en-US" altLang="ko-KR" sz="2000" dirty="0"/>
              <a:t>*Field of view : </a:t>
            </a:r>
            <a:r>
              <a:rPr lang="ko-KR" altLang="en-US" sz="2000" dirty="0"/>
              <a:t>한 픽셀이 볼 수 있는 영역</a:t>
            </a:r>
            <a:endParaRPr lang="en-US" altLang="ko-KR" sz="2000" dirty="0"/>
          </a:p>
          <a:p>
            <a:pPr marL="457200" lvl="1" indent="0">
              <a:buNone/>
            </a:pPr>
            <a:r>
              <a:rPr lang="en-US" altLang="ko-KR" dirty="0"/>
              <a:t>	 </a:t>
            </a:r>
            <a:r>
              <a:rPr lang="ko-KR" altLang="en-US" dirty="0"/>
              <a:t> </a:t>
            </a: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D7D50E54-4F25-4500-A78D-75B3FCD15984}"/>
              </a:ext>
            </a:extLst>
          </p:cNvPr>
          <p:cNvSpPr txBox="1">
            <a:spLocks/>
          </p:cNvSpPr>
          <p:nvPr/>
        </p:nvSpPr>
        <p:spPr>
          <a:xfrm>
            <a:off x="32068" y="6481514"/>
            <a:ext cx="514589" cy="3202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5/5</a:t>
            </a:r>
            <a:endParaRPr lang="ko-KR" altLang="en-US" sz="1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3394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4191</TotalTime>
  <Words>721</Words>
  <Application>Microsoft Office PowerPoint</Application>
  <PresentationFormat>와이드스크린</PresentationFormat>
  <Paragraphs>138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Apple SD Gothic Neo</vt:lpstr>
      <vt:lpstr>HY헤드라인M</vt:lpstr>
      <vt:lpstr>NanumSquareOTF ExtraBold</vt:lpstr>
      <vt:lpstr>맑은 고딕</vt:lpstr>
      <vt:lpstr>맑은 고딕</vt:lpstr>
      <vt:lpstr>Arial</vt:lpstr>
      <vt:lpstr>Arial Black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Custom Data Detection : Hornet Nest</vt:lpstr>
      <vt:lpstr>Custom Data Detection : Inference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희석</dc:creator>
  <cp:lastModifiedBy>Sangsoo Han</cp:lastModifiedBy>
  <cp:revision>77</cp:revision>
  <dcterms:created xsi:type="dcterms:W3CDTF">2020-04-19T10:49:20Z</dcterms:created>
  <dcterms:modified xsi:type="dcterms:W3CDTF">2021-07-05T08:51:22Z</dcterms:modified>
</cp:coreProperties>
</file>

<file path=docProps/thumbnail.jpeg>
</file>